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4" r:id="rId2"/>
  </p:sldMasterIdLst>
  <p:notesMasterIdLst>
    <p:notesMasterId r:id="rId15"/>
  </p:notesMasterIdLst>
  <p:handoutMasterIdLst>
    <p:handoutMasterId r:id="rId16"/>
  </p:handoutMasterIdLst>
  <p:sldIdLst>
    <p:sldId id="256" r:id="rId3"/>
    <p:sldId id="270" r:id="rId4"/>
    <p:sldId id="259" r:id="rId5"/>
    <p:sldId id="260" r:id="rId6"/>
    <p:sldId id="261" r:id="rId7"/>
    <p:sldId id="271" r:id="rId8"/>
    <p:sldId id="273" r:id="rId9"/>
    <p:sldId id="266" r:id="rId10"/>
    <p:sldId id="272" r:id="rId11"/>
    <p:sldId id="274" r:id="rId12"/>
    <p:sldId id="267" r:id="rId13"/>
    <p:sldId id="278" r:id="rId14"/>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p15:clr>
            <a:srgbClr val="A4A3A4"/>
          </p15:clr>
        </p15:guide>
        <p15:guide id="2" pos="2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93" autoAdjust="0"/>
    <p:restoredTop sz="59096" autoAdjust="0"/>
  </p:normalViewPr>
  <p:slideViewPr>
    <p:cSldViewPr>
      <p:cViewPr>
        <p:scale>
          <a:sx n="60" d="100"/>
          <a:sy n="60" d="100"/>
        </p:scale>
        <p:origin x="1908" y="-20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850" y="84"/>
      </p:cViewPr>
      <p:guideLst>
        <p:guide orient="horz" pos="3132"/>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ubin_a\Downloads\SkillsOutlook2013_ENG_Chart_Chapter4%20(3).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rubin_a\Downloads\812016081p1g028.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8251267048306531E-2"/>
          <c:y val="3.1588231512017582E-2"/>
          <c:w val="0.91008951534014904"/>
          <c:h val="0.71408082574498444"/>
        </c:manualLayout>
      </c:layout>
      <c:barChart>
        <c:barDir val="col"/>
        <c:grouping val="clustered"/>
        <c:varyColors val="0"/>
        <c:ser>
          <c:idx val="0"/>
          <c:order val="0"/>
          <c:tx>
            <c:strRef>
              <c:f>'Figure 4.25c'!$AT$2</c:f>
              <c:strCache>
                <c:ptCount val="1"/>
                <c:pt idx="0">
                  <c:v>Over-skilled</c:v>
                </c:pt>
              </c:strCache>
            </c:strRef>
          </c:tx>
          <c:spPr>
            <a:solidFill>
              <a:schemeClr val="accent3"/>
            </a:solidFill>
          </c:spPr>
          <c:invertIfNegative val="0"/>
          <c:cat>
            <c:strRef>
              <c:f>'Figure 4.25c'!$AS$3:$AS$27</c:f>
              <c:strCache>
                <c:ptCount val="25"/>
                <c:pt idx="0">
                  <c:v>Austria</c:v>
                </c:pt>
                <c:pt idx="1">
                  <c:v>Spain</c:v>
                </c:pt>
                <c:pt idx="2">
                  <c:v>Czech Republic</c:v>
                </c:pt>
                <c:pt idx="3">
                  <c:v>Ireland</c:v>
                </c:pt>
                <c:pt idx="4">
                  <c:v>Germany</c:v>
                </c:pt>
                <c:pt idx="5">
                  <c:v>Slovak Republic</c:v>
                </c:pt>
                <c:pt idx="6">
                  <c:v>Italy</c:v>
                </c:pt>
                <c:pt idx="7">
                  <c:v>Korea</c:v>
                </c:pt>
                <c:pt idx="8">
                  <c:v>Average</c:v>
                </c:pt>
                <c:pt idx="9">
                  <c:v>Japan</c:v>
                </c:pt>
                <c:pt idx="10">
                  <c:v>Cyprus¹ ²</c:v>
                </c:pt>
                <c:pt idx="11">
                  <c:v>Australia</c:v>
                </c:pt>
                <c:pt idx="12">
                  <c:v>United States</c:v>
                </c:pt>
                <c:pt idx="13">
                  <c:v>Norway</c:v>
                </c:pt>
                <c:pt idx="14">
                  <c:v>Russian Federation³</c:v>
                </c:pt>
                <c:pt idx="15">
                  <c:v>England/N. Ireland (UK)</c:v>
                </c:pt>
                <c:pt idx="16">
                  <c:v>Flanders (Belgium)</c:v>
                </c:pt>
                <c:pt idx="17">
                  <c:v>Denmark</c:v>
                </c:pt>
                <c:pt idx="18">
                  <c:v>Poland</c:v>
                </c:pt>
                <c:pt idx="19">
                  <c:v>Estonia</c:v>
                </c:pt>
                <c:pt idx="20">
                  <c:v>Netherlands</c:v>
                </c:pt>
                <c:pt idx="21">
                  <c:v>France</c:v>
                </c:pt>
                <c:pt idx="22">
                  <c:v>Canada</c:v>
                </c:pt>
                <c:pt idx="23">
                  <c:v>Finland</c:v>
                </c:pt>
                <c:pt idx="24">
                  <c:v>Sweden</c:v>
                </c:pt>
              </c:strCache>
            </c:strRef>
          </c:cat>
          <c:val>
            <c:numRef>
              <c:f>'Figure 4.25c'!$AT$3:$AT$27</c:f>
              <c:numCache>
                <c:formatCode>General</c:formatCode>
                <c:ptCount val="25"/>
                <c:pt idx="0">
                  <c:v>18.198729963222299</c:v>
                </c:pt>
                <c:pt idx="1">
                  <c:v>16.853308421372599</c:v>
                </c:pt>
                <c:pt idx="2">
                  <c:v>16.203595755478801</c:v>
                </c:pt>
                <c:pt idx="3">
                  <c:v>15.108284156089301</c:v>
                </c:pt>
                <c:pt idx="4">
                  <c:v>14.5068408295658</c:v>
                </c:pt>
                <c:pt idx="5">
                  <c:v>12.1080207726158</c:v>
                </c:pt>
                <c:pt idx="6">
                  <c:v>11.6896032915104</c:v>
                </c:pt>
                <c:pt idx="7">
                  <c:v>10.7191932475091</c:v>
                </c:pt>
                <c:pt idx="8">
                  <c:v>10.098052448292744</c:v>
                </c:pt>
                <c:pt idx="9">
                  <c:v>9.7548930141725005</c:v>
                </c:pt>
                <c:pt idx="10">
                  <c:v>9.1636985419340498</c:v>
                </c:pt>
                <c:pt idx="11">
                  <c:v>9.0686767882546899</c:v>
                </c:pt>
                <c:pt idx="12">
                  <c:v>8.9550687435215703</c:v>
                </c:pt>
                <c:pt idx="13">
                  <c:v>8.7726378231148399</c:v>
                </c:pt>
                <c:pt idx="14">
                  <c:v>8.6800477272550598</c:v>
                </c:pt>
                <c:pt idx="15">
                  <c:v>8.0663439573357802</c:v>
                </c:pt>
                <c:pt idx="16">
                  <c:v>7.8628706713107599</c:v>
                </c:pt>
                <c:pt idx="17">
                  <c:v>7.8010408723629601</c:v>
                </c:pt>
                <c:pt idx="18">
                  <c:v>7.2168557784506797</c:v>
                </c:pt>
                <c:pt idx="19">
                  <c:v>7.0771639634493999</c:v>
                </c:pt>
                <c:pt idx="20">
                  <c:v>6.8357208580770896</c:v>
                </c:pt>
                <c:pt idx="21">
                  <c:v>6.6225964410906704</c:v>
                </c:pt>
                <c:pt idx="22">
                  <c:v>6.5213365483621999</c:v>
                </c:pt>
                <c:pt idx="23">
                  <c:v>6.4225373661467904</c:v>
                </c:pt>
                <c:pt idx="24">
                  <c:v>5.7918345994263598</c:v>
                </c:pt>
              </c:numCache>
            </c:numRef>
          </c:val>
        </c:ser>
        <c:ser>
          <c:idx val="1"/>
          <c:order val="1"/>
          <c:tx>
            <c:strRef>
              <c:f>'Figure 4.25c'!$AU$2</c:f>
              <c:strCache>
                <c:ptCount val="1"/>
                <c:pt idx="0">
                  <c:v>Under-skilled</c:v>
                </c:pt>
              </c:strCache>
            </c:strRef>
          </c:tx>
          <c:spPr>
            <a:solidFill>
              <a:schemeClr val="bg1">
                <a:lumMod val="50000"/>
              </a:schemeClr>
            </a:solidFill>
          </c:spPr>
          <c:invertIfNegative val="0"/>
          <c:cat>
            <c:strRef>
              <c:f>'Figure 4.25c'!$AS$3:$AS$27</c:f>
              <c:strCache>
                <c:ptCount val="25"/>
                <c:pt idx="0">
                  <c:v>Austria</c:v>
                </c:pt>
                <c:pt idx="1">
                  <c:v>Spain</c:v>
                </c:pt>
                <c:pt idx="2">
                  <c:v>Czech Republic</c:v>
                </c:pt>
                <c:pt idx="3">
                  <c:v>Ireland</c:v>
                </c:pt>
                <c:pt idx="4">
                  <c:v>Germany</c:v>
                </c:pt>
                <c:pt idx="5">
                  <c:v>Slovak Republic</c:v>
                </c:pt>
                <c:pt idx="6">
                  <c:v>Italy</c:v>
                </c:pt>
                <c:pt idx="7">
                  <c:v>Korea</c:v>
                </c:pt>
                <c:pt idx="8">
                  <c:v>Average</c:v>
                </c:pt>
                <c:pt idx="9">
                  <c:v>Japan</c:v>
                </c:pt>
                <c:pt idx="10">
                  <c:v>Cyprus¹ ²</c:v>
                </c:pt>
                <c:pt idx="11">
                  <c:v>Australia</c:v>
                </c:pt>
                <c:pt idx="12">
                  <c:v>United States</c:v>
                </c:pt>
                <c:pt idx="13">
                  <c:v>Norway</c:v>
                </c:pt>
                <c:pt idx="14">
                  <c:v>Russian Federation³</c:v>
                </c:pt>
                <c:pt idx="15">
                  <c:v>England/N. Ireland (UK)</c:v>
                </c:pt>
                <c:pt idx="16">
                  <c:v>Flanders (Belgium)</c:v>
                </c:pt>
                <c:pt idx="17">
                  <c:v>Denmark</c:v>
                </c:pt>
                <c:pt idx="18">
                  <c:v>Poland</c:v>
                </c:pt>
                <c:pt idx="19">
                  <c:v>Estonia</c:v>
                </c:pt>
                <c:pt idx="20">
                  <c:v>Netherlands</c:v>
                </c:pt>
                <c:pt idx="21">
                  <c:v>France</c:v>
                </c:pt>
                <c:pt idx="22">
                  <c:v>Canada</c:v>
                </c:pt>
                <c:pt idx="23">
                  <c:v>Finland</c:v>
                </c:pt>
                <c:pt idx="24">
                  <c:v>Sweden</c:v>
                </c:pt>
              </c:strCache>
            </c:strRef>
          </c:cat>
          <c:val>
            <c:numRef>
              <c:f>'Figure 4.25c'!$AU$3:$AU$27</c:f>
              <c:numCache>
                <c:formatCode>General</c:formatCode>
                <c:ptCount val="25"/>
                <c:pt idx="0">
                  <c:v>1.30260598286758</c:v>
                </c:pt>
                <c:pt idx="1">
                  <c:v>2.67949150719229</c:v>
                </c:pt>
                <c:pt idx="2">
                  <c:v>1.8237020731867899</c:v>
                </c:pt>
                <c:pt idx="3">
                  <c:v>4.4721367777473899</c:v>
                </c:pt>
                <c:pt idx="4">
                  <c:v>1.3774914187534</c:v>
                </c:pt>
                <c:pt idx="5">
                  <c:v>3.7827908041474498</c:v>
                </c:pt>
                <c:pt idx="6">
                  <c:v>6.0120095540553899</c:v>
                </c:pt>
                <c:pt idx="7">
                  <c:v>1.8039699811516601</c:v>
                </c:pt>
                <c:pt idx="8">
                  <c:v>3.5526907760613708</c:v>
                </c:pt>
                <c:pt idx="9">
                  <c:v>3.1005788642762799</c:v>
                </c:pt>
                <c:pt idx="10">
                  <c:v>7.8664273065124801</c:v>
                </c:pt>
                <c:pt idx="11">
                  <c:v>2.79496739801812</c:v>
                </c:pt>
                <c:pt idx="12">
                  <c:v>3.8758794165455801</c:v>
                </c:pt>
                <c:pt idx="13">
                  <c:v>4.7183998019903397</c:v>
                </c:pt>
                <c:pt idx="14">
                  <c:v>9.1945513699962493</c:v>
                </c:pt>
                <c:pt idx="15">
                  <c:v>6.5182467004372198</c:v>
                </c:pt>
                <c:pt idx="16">
                  <c:v>3.88259571720788</c:v>
                </c:pt>
                <c:pt idx="17">
                  <c:v>4.1267831462303102</c:v>
                </c:pt>
                <c:pt idx="18">
                  <c:v>2.6063245471509302</c:v>
                </c:pt>
                <c:pt idx="19">
                  <c:v>4.6854105242848103</c:v>
                </c:pt>
                <c:pt idx="20">
                  <c:v>2.70857964519853</c:v>
                </c:pt>
                <c:pt idx="21">
                  <c:v>3.59405005239981</c:v>
                </c:pt>
                <c:pt idx="22">
                  <c:v>3.63168880727974</c:v>
                </c:pt>
                <c:pt idx="23">
                  <c:v>3.6602337963355298</c:v>
                </c:pt>
                <c:pt idx="24">
                  <c:v>5.0012605568931203</c:v>
                </c:pt>
              </c:numCache>
            </c:numRef>
          </c:val>
        </c:ser>
        <c:dLbls>
          <c:showLegendKey val="0"/>
          <c:showVal val="0"/>
          <c:showCatName val="0"/>
          <c:showSerName val="0"/>
          <c:showPercent val="0"/>
          <c:showBubbleSize val="0"/>
        </c:dLbls>
        <c:gapWidth val="150"/>
        <c:axId val="316825080"/>
        <c:axId val="316831352"/>
      </c:barChart>
      <c:catAx>
        <c:axId val="316825080"/>
        <c:scaling>
          <c:orientation val="minMax"/>
        </c:scaling>
        <c:delete val="0"/>
        <c:axPos val="b"/>
        <c:numFmt formatCode="General" sourceLinked="0"/>
        <c:majorTickMark val="out"/>
        <c:minorTickMark val="none"/>
        <c:tickLblPos val="nextTo"/>
        <c:txPr>
          <a:bodyPr rot="-5400000" vert="horz"/>
          <a:lstStyle/>
          <a:p>
            <a:pPr>
              <a:defRPr sz="1400"/>
            </a:pPr>
            <a:endParaRPr lang="fr-FR"/>
          </a:p>
        </c:txPr>
        <c:crossAx val="316831352"/>
        <c:crosses val="autoZero"/>
        <c:auto val="1"/>
        <c:lblAlgn val="ctr"/>
        <c:lblOffset val="100"/>
        <c:noMultiLvlLbl val="0"/>
      </c:catAx>
      <c:valAx>
        <c:axId val="316831352"/>
        <c:scaling>
          <c:orientation val="minMax"/>
        </c:scaling>
        <c:delete val="0"/>
        <c:axPos val="l"/>
        <c:numFmt formatCode="General" sourceLinked="1"/>
        <c:majorTickMark val="out"/>
        <c:minorTickMark val="none"/>
        <c:tickLblPos val="nextTo"/>
        <c:crossAx val="316825080"/>
        <c:crosses val="autoZero"/>
        <c:crossBetween val="between"/>
      </c:valAx>
    </c:plotArea>
    <c:legend>
      <c:legendPos val="r"/>
      <c:layout>
        <c:manualLayout>
          <c:xMode val="edge"/>
          <c:yMode val="edge"/>
          <c:x val="0.46550063895074345"/>
          <c:y val="9.7665399369846292E-2"/>
          <c:w val="0.32264319000941211"/>
          <c:h val="0.13339172714908748"/>
        </c:manualLayout>
      </c:layout>
      <c:overlay val="0"/>
      <c:txPr>
        <a:bodyPr/>
        <a:lstStyle/>
        <a:p>
          <a:pPr>
            <a:defRPr sz="1400"/>
          </a:pPr>
          <a:endParaRPr lang="fr-FR"/>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4881515775034291E-2"/>
          <c:y val="6.703061159658863E-2"/>
          <c:w val="0.91896433470507544"/>
          <c:h val="0.62029911763736434"/>
        </c:manualLayout>
      </c:layout>
      <c:barChart>
        <c:barDir val="col"/>
        <c:grouping val="clustered"/>
        <c:varyColors val="0"/>
        <c:ser>
          <c:idx val="1"/>
          <c:order val="0"/>
          <c:tx>
            <c:strRef>
              <c:f>'Fig 2.10'!$I$56</c:f>
              <c:strCache>
                <c:ptCount val="1"/>
                <c:pt idx="0">
                  <c:v>Percentage of jobs with high HPWP (left)</c:v>
                </c:pt>
              </c:strCache>
            </c:strRef>
          </c:tx>
          <c:spPr>
            <a:solidFill>
              <a:srgbClr val="4F81BD"/>
            </a:solidFill>
            <a:ln w="3175">
              <a:solidFill>
                <a:srgbClr val="000000"/>
              </a:solidFill>
              <a:prstDash val="solid"/>
            </a:ln>
          </c:spPr>
          <c:invertIfNegative val="0"/>
          <c:dPt>
            <c:idx val="10"/>
            <c:invertIfNegative val="0"/>
            <c:bubble3D val="0"/>
            <c:spPr>
              <a:solidFill>
                <a:schemeClr val="accent2"/>
              </a:solidFill>
              <a:ln w="3175">
                <a:solidFill>
                  <a:srgbClr val="000000"/>
                </a:solidFill>
                <a:prstDash val="solid"/>
              </a:ln>
            </c:spPr>
          </c:dPt>
          <c:dPt>
            <c:idx val="15"/>
            <c:invertIfNegative val="0"/>
            <c:bubble3D val="0"/>
            <c:spPr>
              <a:pattFill prst="ltUpDiag">
                <a:fgClr>
                  <a:srgbClr val="000000"/>
                </a:fgClr>
                <a:bgClr>
                  <a:srgbClr val="FFFFFF"/>
                </a:bgClr>
              </a:pattFill>
              <a:ln w="3175">
                <a:solidFill>
                  <a:srgbClr val="000000"/>
                </a:solidFill>
                <a:prstDash val="solid"/>
              </a:ln>
            </c:spPr>
          </c:dPt>
          <c:cat>
            <c:strRef>
              <c:f>'Fig 2.10'!$G$57:$G$86</c:f>
              <c:strCache>
                <c:ptCount val="30"/>
                <c:pt idx="0">
                  <c:v>GRC</c:v>
                </c:pt>
                <c:pt idx="1">
                  <c:v>TUR</c:v>
                </c:pt>
                <c:pt idx="2">
                  <c:v>ITA</c:v>
                </c:pt>
                <c:pt idx="3">
                  <c:v>SVK</c:v>
                </c:pt>
                <c:pt idx="4">
                  <c:v>KOR</c:v>
                </c:pt>
                <c:pt idx="5">
                  <c:v>FRA</c:v>
                </c:pt>
                <c:pt idx="6">
                  <c:v>CHL</c:v>
                </c:pt>
                <c:pt idx="7">
                  <c:v>GBR-NIR</c:v>
                </c:pt>
                <c:pt idx="8">
                  <c:v>IRL</c:v>
                </c:pt>
                <c:pt idx="9">
                  <c:v>SVN</c:v>
                </c:pt>
                <c:pt idx="10">
                  <c:v>POL</c:v>
                </c:pt>
                <c:pt idx="11">
                  <c:v>ESP</c:v>
                </c:pt>
                <c:pt idx="12">
                  <c:v>DEU</c:v>
                </c:pt>
                <c:pt idx="13">
                  <c:v>JPN</c:v>
                </c:pt>
                <c:pt idx="14">
                  <c:v>EST</c:v>
                </c:pt>
                <c:pt idx="15">
                  <c:v>Average</c:v>
                </c:pt>
                <c:pt idx="16">
                  <c:v>AUS</c:v>
                </c:pt>
                <c:pt idx="17">
                  <c:v>NOR</c:v>
                </c:pt>
                <c:pt idx="18">
                  <c:v>CZE</c:v>
                </c:pt>
                <c:pt idx="19">
                  <c:v>CAN</c:v>
                </c:pt>
                <c:pt idx="20">
                  <c:v>GBR-ENG</c:v>
                </c:pt>
                <c:pt idx="21">
                  <c:v>USA</c:v>
                </c:pt>
                <c:pt idx="22">
                  <c:v>ISR</c:v>
                </c:pt>
                <c:pt idx="23">
                  <c:v>NZL</c:v>
                </c:pt>
                <c:pt idx="24">
                  <c:v>NLD</c:v>
                </c:pt>
                <c:pt idx="25">
                  <c:v>AUT</c:v>
                </c:pt>
                <c:pt idx="26">
                  <c:v>BELᵈ</c:v>
                </c:pt>
                <c:pt idx="27">
                  <c:v>SWE</c:v>
                </c:pt>
                <c:pt idx="28">
                  <c:v>FIN</c:v>
                </c:pt>
                <c:pt idx="29">
                  <c:v>DNK</c:v>
                </c:pt>
              </c:strCache>
            </c:strRef>
          </c:cat>
          <c:val>
            <c:numRef>
              <c:f>'Fig 2.10'!$I$57:$I$86</c:f>
              <c:numCache>
                <c:formatCode>0.0</c:formatCode>
                <c:ptCount val="30"/>
                <c:pt idx="0">
                  <c:v>10.175086705967891</c:v>
                </c:pt>
                <c:pt idx="1">
                  <c:v>12.66205743882038</c:v>
                </c:pt>
                <c:pt idx="2">
                  <c:v>15.876486666732429</c:v>
                </c:pt>
                <c:pt idx="3">
                  <c:v>16.897648833850429</c:v>
                </c:pt>
                <c:pt idx="4">
                  <c:v>17.605776537027769</c:v>
                </c:pt>
                <c:pt idx="5">
                  <c:v>18.23815430882987</c:v>
                </c:pt>
                <c:pt idx="6">
                  <c:v>18.795559073580812</c:v>
                </c:pt>
                <c:pt idx="7">
                  <c:v>19.848571379189579</c:v>
                </c:pt>
                <c:pt idx="8">
                  <c:v>20.310005553328921</c:v>
                </c:pt>
                <c:pt idx="9">
                  <c:v>23.011979145301321</c:v>
                </c:pt>
                <c:pt idx="10">
                  <c:v>23.424808553003079</c:v>
                </c:pt>
                <c:pt idx="11">
                  <c:v>23.47406094073806</c:v>
                </c:pt>
                <c:pt idx="12">
                  <c:v>24.648197636295372</c:v>
                </c:pt>
                <c:pt idx="13">
                  <c:v>25.372707260243349</c:v>
                </c:pt>
                <c:pt idx="14">
                  <c:v>25.634009073089821</c:v>
                </c:pt>
                <c:pt idx="15">
                  <c:v>25.691941485778518</c:v>
                </c:pt>
                <c:pt idx="16">
                  <c:v>26.07700124652817</c:v>
                </c:pt>
                <c:pt idx="17">
                  <c:v>26.1244017123506</c:v>
                </c:pt>
                <c:pt idx="18">
                  <c:v>26.383355484820239</c:v>
                </c:pt>
                <c:pt idx="19">
                  <c:v>26.59303597020256</c:v>
                </c:pt>
                <c:pt idx="20">
                  <c:v>26.88661768281403</c:v>
                </c:pt>
                <c:pt idx="21">
                  <c:v>28.961966231781108</c:v>
                </c:pt>
                <c:pt idx="22">
                  <c:v>29.262226653512649</c:v>
                </c:pt>
                <c:pt idx="23">
                  <c:v>31.406544123004121</c:v>
                </c:pt>
                <c:pt idx="24">
                  <c:v>33.138183792145909</c:v>
                </c:pt>
                <c:pt idx="25">
                  <c:v>35.703767692332157</c:v>
                </c:pt>
                <c:pt idx="26">
                  <c:v>36.841281307765108</c:v>
                </c:pt>
                <c:pt idx="27">
                  <c:v>39.535306933566993</c:v>
                </c:pt>
                <c:pt idx="28">
                  <c:v>40.555205103701589</c:v>
                </c:pt>
                <c:pt idx="29">
                  <c:v>41.622300047052534</c:v>
                </c:pt>
              </c:numCache>
            </c:numRef>
          </c:val>
        </c:ser>
        <c:dLbls>
          <c:showLegendKey val="0"/>
          <c:showVal val="0"/>
          <c:showCatName val="0"/>
          <c:showSerName val="0"/>
          <c:showPercent val="0"/>
          <c:showBubbleSize val="0"/>
        </c:dLbls>
        <c:gapWidth val="150"/>
        <c:axId val="316824688"/>
        <c:axId val="320290392"/>
      </c:barChart>
      <c:catAx>
        <c:axId val="316824688"/>
        <c:scaling>
          <c:orientation val="minMax"/>
        </c:scaling>
        <c:delete val="0"/>
        <c:axPos val="b"/>
        <c:majorGridlines>
          <c:spPr>
            <a:ln w="9525" cmpd="sng">
              <a:solidFill>
                <a:srgbClr val="FFFFFF"/>
              </a:solidFill>
              <a:prstDash val="solid"/>
            </a:ln>
          </c:spPr>
        </c:majorGridlines>
        <c:numFmt formatCode="General" sourceLinked="0"/>
        <c:majorTickMark val="in"/>
        <c:minorTickMark val="none"/>
        <c:tickLblPos val="low"/>
        <c:spPr>
          <a:noFill/>
          <a:ln w="9525">
            <a:solidFill>
              <a:srgbClr val="000000"/>
            </a:solidFill>
            <a:prstDash val="solid"/>
          </a:ln>
          <a:extLst>
            <a:ext uri="{909E8E84-426E-40DD-AFC4-6F175D3DCCD1}">
              <a14:hiddenFill xmlns:a14="http://schemas.microsoft.com/office/drawing/2010/main">
                <a:noFill/>
              </a14:hiddenFill>
            </a:ext>
          </a:extLst>
        </c:spPr>
        <c:txPr>
          <a:bodyPr rot="-2700000" vert="horz"/>
          <a:lstStyle/>
          <a:p>
            <a:pPr>
              <a:defRPr sz="1500" b="0" i="0">
                <a:solidFill>
                  <a:srgbClr val="000000"/>
                </a:solidFill>
                <a:latin typeface="Arial Narrow"/>
                <a:ea typeface="Arial Narrow"/>
                <a:cs typeface="Arial Narrow"/>
              </a:defRPr>
            </a:pPr>
            <a:endParaRPr lang="fr-FR"/>
          </a:p>
        </c:txPr>
        <c:crossAx val="320290392"/>
        <c:crosses val="autoZero"/>
        <c:auto val="1"/>
        <c:lblAlgn val="ctr"/>
        <c:lblOffset val="0"/>
        <c:tickLblSkip val="1"/>
        <c:noMultiLvlLbl val="0"/>
      </c:catAx>
      <c:valAx>
        <c:axId val="320290392"/>
        <c:scaling>
          <c:orientation val="minMax"/>
        </c:scaling>
        <c:delete val="0"/>
        <c:axPos val="l"/>
        <c:majorGridlines>
          <c:spPr>
            <a:ln w="9525" cmpd="sng">
              <a:solidFill>
                <a:srgbClr val="FFFFFF"/>
              </a:solidFill>
              <a:prstDash val="solid"/>
            </a:ln>
          </c:spPr>
        </c:majorGridlines>
        <c:numFmt formatCode="General" sourceLinked="0"/>
        <c:majorTickMark val="in"/>
        <c:minorTickMark val="none"/>
        <c:tickLblPos val="nextTo"/>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750" b="0" i="0">
                <a:solidFill>
                  <a:srgbClr val="000000"/>
                </a:solidFill>
                <a:latin typeface="Arial Narrow"/>
                <a:ea typeface="Arial Narrow"/>
                <a:cs typeface="Arial Narrow"/>
              </a:defRPr>
            </a:pPr>
            <a:endParaRPr lang="fr-FR"/>
          </a:p>
        </c:txPr>
        <c:crossAx val="316824688"/>
        <c:crosses val="autoZero"/>
        <c:crossBetween val="between"/>
      </c:valAx>
      <c:spPr>
        <a:solidFill>
          <a:srgbClr val="F4FFFF"/>
        </a:solidFill>
        <a:ln w="9525">
          <a:solidFill>
            <a:srgbClr val="000000"/>
          </a:solidFill>
        </a:ln>
      </c:spPr>
    </c:plotArea>
    <c:plotVisOnly val="1"/>
    <c:dispBlanksAs val="gap"/>
    <c:showDLblsOverMax val="1"/>
  </c:chart>
  <c:spPr>
    <a:noFill/>
    <a:ln w="9525">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4939" y="0"/>
            <a:ext cx="2949099" cy="497205"/>
          </a:xfrm>
          <a:prstGeom prst="rect">
            <a:avLst/>
          </a:prstGeom>
        </p:spPr>
        <p:txBody>
          <a:bodyPr vert="horz" lIns="91440" tIns="45720" rIns="91440" bIns="45720" rtlCol="0"/>
          <a:lstStyle>
            <a:lvl1pPr algn="r">
              <a:defRPr sz="1200"/>
            </a:lvl1pPr>
          </a:lstStyle>
          <a:p>
            <a:fld id="{ED4A16D5-F8C4-40E1-887A-30392B918C0D}" type="datetimeFigureOut">
              <a:rPr lang="en-GB" smtClean="0"/>
              <a:t>12/07/2016</a:t>
            </a:fld>
            <a:endParaRPr lang="en-GB"/>
          </a:p>
        </p:txBody>
      </p:sp>
      <p:sp>
        <p:nvSpPr>
          <p:cNvPr id="4" name="Footer Placeholder 3"/>
          <p:cNvSpPr>
            <a:spLocks noGrp="1"/>
          </p:cNvSpPr>
          <p:nvPr>
            <p:ph type="ftr" sz="quarter" idx="2"/>
          </p:nvPr>
        </p:nvSpPr>
        <p:spPr>
          <a:xfrm>
            <a:off x="0" y="9445169"/>
            <a:ext cx="2949099" cy="49720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4939" y="9445169"/>
            <a:ext cx="2949099" cy="497205"/>
          </a:xfrm>
          <a:prstGeom prst="rect">
            <a:avLst/>
          </a:prstGeom>
        </p:spPr>
        <p:txBody>
          <a:bodyPr vert="horz" lIns="91440" tIns="45720" rIns="91440" bIns="45720" rtlCol="0" anchor="b"/>
          <a:lstStyle>
            <a:lvl1pPr algn="r">
              <a:defRPr sz="1200"/>
            </a:lvl1pPr>
          </a:lstStyle>
          <a:p>
            <a:fld id="{B4808FD5-483E-41F8-BB2F-1B230A8BCDDE}" type="slidenum">
              <a:rPr lang="en-GB" smtClean="0"/>
              <a:t>‹N°›</a:t>
            </a:fld>
            <a:endParaRPr lang="en-GB"/>
          </a:p>
        </p:txBody>
      </p:sp>
    </p:spTree>
    <p:extLst>
      <p:ext uri="{BB962C8B-B14F-4D97-AF65-F5344CB8AC3E}">
        <p14:creationId xmlns:p14="http://schemas.microsoft.com/office/powerpoint/2010/main" val="294223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939" y="0"/>
            <a:ext cx="2949099" cy="497205"/>
          </a:xfrm>
          <a:prstGeom prst="rect">
            <a:avLst/>
          </a:prstGeom>
        </p:spPr>
        <p:txBody>
          <a:bodyPr vert="horz" lIns="91440" tIns="45720" rIns="91440" bIns="45720" rtlCol="0"/>
          <a:lstStyle>
            <a:lvl1pPr algn="r">
              <a:defRPr sz="1200"/>
            </a:lvl1pPr>
          </a:lstStyle>
          <a:p>
            <a:fld id="{E046DA14-14BD-45E7-A9E7-E0985AB4A0BD}" type="datetimeFigureOut">
              <a:rPr lang="en-GB" smtClean="0"/>
              <a:t>12/07/2016</a:t>
            </a:fld>
            <a:endParaRPr lang="en-GB"/>
          </a:p>
        </p:txBody>
      </p:sp>
      <p:sp>
        <p:nvSpPr>
          <p:cNvPr id="4" name="Slide Image Placeholder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23448"/>
            <a:ext cx="5444490" cy="447484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5169"/>
            <a:ext cx="2949099" cy="49720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5169"/>
            <a:ext cx="2949099" cy="497205"/>
          </a:xfrm>
          <a:prstGeom prst="rect">
            <a:avLst/>
          </a:prstGeom>
        </p:spPr>
        <p:txBody>
          <a:bodyPr vert="horz" lIns="91440" tIns="45720" rIns="91440" bIns="45720" rtlCol="0" anchor="b"/>
          <a:lstStyle>
            <a:lvl1pPr algn="r">
              <a:defRPr sz="1200"/>
            </a:lvl1pPr>
          </a:lstStyle>
          <a:p>
            <a:fld id="{F4E4AE42-1582-46ED-9AA5-5EED22BC5554}" type="slidenum">
              <a:rPr lang="en-GB" smtClean="0"/>
              <a:t>‹N°›</a:t>
            </a:fld>
            <a:endParaRPr lang="en-GB"/>
          </a:p>
        </p:txBody>
      </p:sp>
    </p:spTree>
    <p:extLst>
      <p:ext uri="{BB962C8B-B14F-4D97-AF65-F5344CB8AC3E}">
        <p14:creationId xmlns:p14="http://schemas.microsoft.com/office/powerpoint/2010/main" val="3702985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One of the recommendations presented by Piotr was about the need for public policies to focus not just on the supply of skills, but also how skills are used in the workplace.  Because this type of approach is less well known in Poland – and in countries across the OECD more generally – I wanted to take the time to explain a bit more about what we mean by this. </a:t>
            </a:r>
          </a:p>
        </p:txBody>
      </p:sp>
      <p:sp>
        <p:nvSpPr>
          <p:cNvPr id="4" name="Slide Number Placeholder 3"/>
          <p:cNvSpPr>
            <a:spLocks noGrp="1"/>
          </p:cNvSpPr>
          <p:nvPr>
            <p:ph type="sldNum" sz="quarter" idx="10"/>
          </p:nvPr>
        </p:nvSpPr>
        <p:spPr/>
        <p:txBody>
          <a:bodyPr/>
          <a:lstStyle/>
          <a:p>
            <a:fld id="{F4E4AE42-1582-46ED-9AA5-5EED22BC5554}" type="slidenum">
              <a:rPr lang="en-GB" smtClean="0"/>
              <a:t>1</a:t>
            </a:fld>
            <a:endParaRPr lang="en-GB"/>
          </a:p>
        </p:txBody>
      </p:sp>
    </p:spTree>
    <p:extLst>
      <p:ext uri="{BB962C8B-B14F-4D97-AF65-F5344CB8AC3E}">
        <p14:creationId xmlns:p14="http://schemas.microsoft.com/office/powerpoint/2010/main" val="19003675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Finally, there are also some interesting examples of cities or regions tackling these issues from a place-based perspective. </a:t>
            </a:r>
          </a:p>
          <a:p>
            <a:r>
              <a:rPr lang="en-US" sz="1200" b="0" i="0" u="none" strike="noStrike" kern="1200" baseline="0" dirty="0" smtClean="0">
                <a:solidFill>
                  <a:schemeClr val="tx1"/>
                </a:solidFill>
                <a:latin typeface="+mn-lt"/>
                <a:ea typeface="+mn-ea"/>
                <a:cs typeface="+mn-cs"/>
              </a:rPr>
              <a:t>Such an approach can help to shift the conversations away from being exclusively within the domain of employers, sector bodies or specific public agencies to one that is about building a community wide vision for the future of a local economy. </a:t>
            </a:r>
          </a:p>
          <a:p>
            <a:r>
              <a:rPr lang="en-US" sz="1200" b="0" i="0" u="none" strike="noStrike" kern="1200" baseline="0" dirty="0" smtClean="0">
                <a:solidFill>
                  <a:schemeClr val="tx1"/>
                </a:solidFill>
                <a:latin typeface="+mn-lt"/>
                <a:ea typeface="+mn-ea"/>
                <a:cs typeface="+mn-cs"/>
              </a:rPr>
              <a:t>This allows for bringing a wider range of players on board – from training institutions to economic development agencies to universities to local authorities. </a:t>
            </a:r>
          </a:p>
          <a:p>
            <a:r>
              <a:rPr lang="en-US" sz="1200" b="0" i="0" u="none" strike="noStrike" kern="1200" baseline="0" dirty="0" smtClean="0">
                <a:solidFill>
                  <a:schemeClr val="tx1"/>
                </a:solidFill>
                <a:latin typeface="+mn-lt"/>
                <a:ea typeface="+mn-ea"/>
                <a:cs typeface="+mn-cs"/>
              </a:rPr>
              <a:t>Where efforts are particularly well coordinated and effective, a regional brand can emerge, which identifies a region to both insiders and outsiders as a place that marks its products or services as being particularly unique or of high quality, or creates a culture that values workers and their skills. </a:t>
            </a:r>
          </a:p>
          <a:p>
            <a:r>
              <a:rPr lang="en-US" sz="1200" b="0" i="0" u="none" strike="noStrike" kern="1200" baseline="0" dirty="0" smtClean="0">
                <a:solidFill>
                  <a:schemeClr val="tx1"/>
                </a:solidFill>
                <a:latin typeface="+mn-lt"/>
                <a:ea typeface="+mn-ea"/>
                <a:cs typeface="+mn-cs"/>
              </a:rPr>
              <a:t>For example, Akron, Ohio in the United States was once the world’s capital of rubber and tire production, but had to face the challenge of repositioning itself as this sector declined. In the late 90’s, the local university set out a vision for the city’s economic </a:t>
            </a:r>
            <a:r>
              <a:rPr lang="en-US" sz="1200" b="0" i="0" u="none" strike="noStrike" kern="1200" baseline="0" dirty="0" err="1" smtClean="0">
                <a:solidFill>
                  <a:schemeClr val="tx1"/>
                </a:solidFill>
                <a:latin typeface="+mn-lt"/>
                <a:ea typeface="+mn-ea"/>
                <a:cs typeface="+mn-cs"/>
              </a:rPr>
              <a:t>revitalisation</a:t>
            </a:r>
            <a:r>
              <a:rPr lang="en-US" sz="1200" b="0" i="0" u="none" strike="noStrike" kern="1200" baseline="0" dirty="0" smtClean="0">
                <a:solidFill>
                  <a:schemeClr val="tx1"/>
                </a:solidFill>
                <a:latin typeface="+mn-lt"/>
                <a:ea typeface="+mn-ea"/>
                <a:cs typeface="+mn-cs"/>
              </a:rPr>
              <a:t>. In particular, it looked at how to ensure that the skills and expertise that the local population had rubber and tire production did not go to waste, and rather could be used to help the local economy transition into new sectors. Through a combination of investments in research </a:t>
            </a:r>
            <a:r>
              <a:rPr lang="en-US" sz="1200" b="0" i="0" u="none" strike="noStrike" kern="1200" baseline="0" dirty="0" err="1" smtClean="0">
                <a:solidFill>
                  <a:schemeClr val="tx1"/>
                </a:solidFill>
                <a:latin typeface="+mn-lt"/>
                <a:ea typeface="+mn-ea"/>
                <a:cs typeface="+mn-cs"/>
              </a:rPr>
              <a:t>centres</a:t>
            </a:r>
            <a:r>
              <a:rPr lang="en-US" sz="1200" b="0" i="0" u="none" strike="noStrike" kern="1200" baseline="0" dirty="0" smtClean="0">
                <a:solidFill>
                  <a:schemeClr val="tx1"/>
                </a:solidFill>
                <a:latin typeface="+mn-lt"/>
                <a:ea typeface="+mn-ea"/>
                <a:cs typeface="+mn-cs"/>
              </a:rPr>
              <a:t>, innovation parks, and incubators, over the past 15 years, Akron has been able to leverage these skills to </a:t>
            </a:r>
            <a:r>
              <a:rPr lang="en-US" sz="1200" b="0" i="0" u="none" strike="noStrike" kern="1200" baseline="0" dirty="0" err="1" smtClean="0">
                <a:solidFill>
                  <a:schemeClr val="tx1"/>
                </a:solidFill>
                <a:latin typeface="+mn-lt"/>
                <a:ea typeface="+mn-ea"/>
                <a:cs typeface="+mn-cs"/>
              </a:rPr>
              <a:t>transitoin</a:t>
            </a:r>
            <a:r>
              <a:rPr lang="en-US" sz="1200" b="0" i="0" u="none" strike="noStrike" kern="1200" baseline="0" dirty="0" smtClean="0">
                <a:solidFill>
                  <a:schemeClr val="tx1"/>
                </a:solidFill>
                <a:latin typeface="+mn-lt"/>
                <a:ea typeface="+mn-ea"/>
                <a:cs typeface="+mn-cs"/>
              </a:rPr>
              <a:t> into a world-renowned </a:t>
            </a:r>
            <a:r>
              <a:rPr lang="en-US" sz="1200" b="0" i="0" u="none" strike="noStrike" kern="1200" baseline="0" dirty="0" err="1" smtClean="0">
                <a:solidFill>
                  <a:schemeClr val="tx1"/>
                </a:solidFill>
                <a:latin typeface="+mn-lt"/>
                <a:ea typeface="+mn-ea"/>
                <a:cs typeface="+mn-cs"/>
              </a:rPr>
              <a:t>centre</a:t>
            </a:r>
            <a:r>
              <a:rPr lang="en-US" sz="1200" b="0" i="0" u="none" strike="noStrike" kern="1200" baseline="0" dirty="0" smtClean="0">
                <a:solidFill>
                  <a:schemeClr val="tx1"/>
                </a:solidFill>
                <a:latin typeface="+mn-lt"/>
                <a:ea typeface="+mn-ea"/>
                <a:cs typeface="+mn-cs"/>
              </a:rPr>
              <a:t> for polymer research and production. </a:t>
            </a:r>
          </a:p>
        </p:txBody>
      </p:sp>
      <p:sp>
        <p:nvSpPr>
          <p:cNvPr id="4" name="Slide Number Placeholder 3"/>
          <p:cNvSpPr>
            <a:spLocks noGrp="1"/>
          </p:cNvSpPr>
          <p:nvPr>
            <p:ph type="sldNum" sz="quarter" idx="10"/>
          </p:nvPr>
        </p:nvSpPr>
        <p:spPr/>
        <p:txBody>
          <a:bodyPr/>
          <a:lstStyle/>
          <a:p>
            <a:fld id="{F4E4AE42-1582-46ED-9AA5-5EED22BC5554}" type="slidenum">
              <a:rPr lang="en-GB" smtClean="0"/>
              <a:t>10</a:t>
            </a:fld>
            <a:endParaRPr lang="en-GB"/>
          </a:p>
        </p:txBody>
      </p:sp>
    </p:spTree>
    <p:extLst>
      <p:ext uri="{BB962C8B-B14F-4D97-AF65-F5344CB8AC3E}">
        <p14:creationId xmlns:p14="http://schemas.microsoft.com/office/powerpoint/2010/main" val="3325615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To conclude, I just want to highlight three key points to consider</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first is that focusing just on boosting the supply of skills will unlikely be enough to smooth the transition – we also need to consider how these skills are used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second is that there is a virtuous circle between the development and use of skills, and at the level of sectors and regions, strategies need to be developed that consider in tandem.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Finally, the third is that is admittedly not easy work to do, and even just </a:t>
            </a:r>
            <a:r>
              <a:rPr lang="en-US" sz="1200" b="0" i="0" u="none" strike="noStrike" kern="1200" baseline="0" dirty="0" err="1" smtClean="0">
                <a:solidFill>
                  <a:schemeClr val="tx1"/>
                </a:solidFill>
                <a:latin typeface="+mn-lt"/>
                <a:ea typeface="+mn-ea"/>
                <a:cs typeface="+mn-cs"/>
              </a:rPr>
              <a:t>conceptualising</a:t>
            </a:r>
            <a:r>
              <a:rPr lang="en-US" sz="1200" b="0" i="0" u="none" strike="noStrike" kern="1200" baseline="0" dirty="0" smtClean="0">
                <a:solidFill>
                  <a:schemeClr val="tx1"/>
                </a:solidFill>
                <a:latin typeface="+mn-lt"/>
                <a:ea typeface="+mn-ea"/>
                <a:cs typeface="+mn-cs"/>
              </a:rPr>
              <a:t> skills </a:t>
            </a:r>
            <a:r>
              <a:rPr lang="en-US" sz="1200" b="0" i="0" u="none" strike="noStrike" kern="1200" baseline="0" dirty="0" err="1" smtClean="0">
                <a:solidFill>
                  <a:schemeClr val="tx1"/>
                </a:solidFill>
                <a:latin typeface="+mn-lt"/>
                <a:ea typeface="+mn-ea"/>
                <a:cs typeface="+mn-cs"/>
              </a:rPr>
              <a:t>utilisation</a:t>
            </a:r>
            <a:r>
              <a:rPr lang="en-US" sz="1200" b="0" i="0" u="none" strike="noStrike" kern="1200" baseline="0" dirty="0" smtClean="0">
                <a:solidFill>
                  <a:schemeClr val="tx1"/>
                </a:solidFill>
                <a:latin typeface="+mn-lt"/>
                <a:ea typeface="+mn-ea"/>
                <a:cs typeface="+mn-cs"/>
              </a:rPr>
              <a:t> as an area of public concern can be an uphill battle. Making such efforts successful requires getting a range of players on board, looking for expertise that may lie outside the public sector, and having employers play a leadership role. </a:t>
            </a:r>
            <a:endParaRPr lang="en-GB" dirty="0"/>
          </a:p>
        </p:txBody>
      </p:sp>
      <p:sp>
        <p:nvSpPr>
          <p:cNvPr id="4" name="Slide Number Placeholder 3"/>
          <p:cNvSpPr>
            <a:spLocks noGrp="1"/>
          </p:cNvSpPr>
          <p:nvPr>
            <p:ph type="sldNum" sz="quarter" idx="10"/>
          </p:nvPr>
        </p:nvSpPr>
        <p:spPr/>
        <p:txBody>
          <a:bodyPr/>
          <a:lstStyle/>
          <a:p>
            <a:fld id="{F4E4AE42-1582-46ED-9AA5-5EED22BC5554}" type="slidenum">
              <a:rPr lang="en-GB" smtClean="0"/>
              <a:t>11</a:t>
            </a:fld>
            <a:endParaRPr lang="en-GB"/>
          </a:p>
        </p:txBody>
      </p:sp>
    </p:spTree>
    <p:extLst>
      <p:ext uri="{BB962C8B-B14F-4D97-AF65-F5344CB8AC3E}">
        <p14:creationId xmlns:p14="http://schemas.microsoft.com/office/powerpoint/2010/main" val="39632576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For those of you interested learning more on these topics, we will</a:t>
            </a:r>
            <a:r>
              <a:rPr lang="en-GB" baseline="0" dirty="0" smtClean="0"/>
              <a:t> be releasing a report in the fall that looks at case studies of programmes in 9 countries, and will be launching a new series of country reviews on these issues in 2017. </a:t>
            </a:r>
            <a:endParaRPr lang="en-GB" dirty="0"/>
          </a:p>
        </p:txBody>
      </p:sp>
      <p:sp>
        <p:nvSpPr>
          <p:cNvPr id="4" name="Slide Number Placeholder 3"/>
          <p:cNvSpPr>
            <a:spLocks noGrp="1"/>
          </p:cNvSpPr>
          <p:nvPr>
            <p:ph type="sldNum" sz="quarter" idx="10"/>
          </p:nvPr>
        </p:nvSpPr>
        <p:spPr/>
        <p:txBody>
          <a:bodyPr/>
          <a:lstStyle/>
          <a:p>
            <a:fld id="{F4E4AE42-1582-46ED-9AA5-5EED22BC5554}" type="slidenum">
              <a:rPr lang="en-GB" smtClean="0"/>
              <a:t>12</a:t>
            </a:fld>
            <a:endParaRPr lang="en-GB"/>
          </a:p>
        </p:txBody>
      </p:sp>
    </p:spTree>
    <p:extLst>
      <p:ext uri="{BB962C8B-B14F-4D97-AF65-F5344CB8AC3E}">
        <p14:creationId xmlns:p14="http://schemas.microsoft.com/office/powerpoint/2010/main" val="2141102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While a bit of an over simplification, for illustration purposes, we can say that there are two roads employers can take. </a:t>
            </a:r>
          </a:p>
          <a:p>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On the low road, employers pursue a competitive advantage based on low cost goods and services.  Workers, in turn, are seen as “an easily substitutable factor of production, or as a cost to be </a:t>
            </a:r>
            <a:r>
              <a:rPr lang="en-US" sz="1200" b="0" i="0" u="none" strike="noStrike" kern="1200" baseline="0" dirty="0" err="1" smtClean="0">
                <a:solidFill>
                  <a:schemeClr val="tx1"/>
                </a:solidFill>
                <a:latin typeface="+mn-lt"/>
                <a:ea typeface="+mn-ea"/>
                <a:cs typeface="+mn-cs"/>
              </a:rPr>
              <a:t>minimised</a:t>
            </a:r>
            <a:r>
              <a:rPr lang="en-US" sz="1200" b="0" i="0" u="none" strike="noStrike" kern="1200" baseline="0" dirty="0" smtClean="0">
                <a:solidFill>
                  <a:schemeClr val="tx1"/>
                </a:solidFill>
                <a:latin typeface="+mn-lt"/>
                <a:ea typeface="+mn-ea"/>
                <a:cs typeface="+mn-cs"/>
              </a:rPr>
              <a:t>”. This business strategy results in jobs which require low levels of skill and give workers little task discretion, autonomy or flexibility. (Wright and </a:t>
            </a:r>
            <a:r>
              <a:rPr lang="en-US" sz="1200" b="0" i="0" u="none" strike="noStrike" kern="1200" baseline="0" dirty="0" err="1" smtClean="0">
                <a:solidFill>
                  <a:schemeClr val="tx1"/>
                </a:solidFill>
                <a:latin typeface="+mn-lt"/>
                <a:ea typeface="+mn-ea"/>
                <a:cs typeface="+mn-cs"/>
              </a:rPr>
              <a:t>Sissons</a:t>
            </a:r>
            <a:r>
              <a:rPr lang="en-US" sz="1200" b="0" i="0" u="none" strike="noStrike" kern="1200" baseline="0" dirty="0" smtClean="0">
                <a:solidFill>
                  <a:schemeClr val="tx1"/>
                </a:solidFill>
                <a:latin typeface="+mn-lt"/>
                <a:ea typeface="+mn-ea"/>
                <a:cs typeface="+mn-cs"/>
              </a:rPr>
              <a:t> 2012)</a:t>
            </a:r>
          </a:p>
          <a:p>
            <a:pPr marL="171450" indent="-171450">
              <a:buFont typeface="Arial" panose="020B0604020202020204" pitchFamily="34" charset="0"/>
              <a:buChar char="•"/>
            </a:pPr>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In contrast to this, employers who compete on the basis of quality, with differentiated products or services, see their employees and the skills that they have as key to their competitive advantage (Skills Australia, 2012).  In other words, workers and their skills are an asset to be invested in, rather than a cost to be </a:t>
            </a:r>
            <a:r>
              <a:rPr lang="en-US" sz="1200" b="0" i="0" u="none" strike="noStrike" kern="1200" baseline="0" dirty="0" err="1" smtClean="0">
                <a:solidFill>
                  <a:schemeClr val="tx1"/>
                </a:solidFill>
                <a:latin typeface="+mn-lt"/>
                <a:ea typeface="+mn-ea"/>
                <a:cs typeface="+mn-cs"/>
              </a:rPr>
              <a:t>minimised</a:t>
            </a:r>
            <a:r>
              <a:rPr lang="en-US" sz="1200" b="0" i="0" u="none" strike="noStrike" kern="1200" baseline="0" dirty="0" smtClean="0">
                <a:solidFill>
                  <a:schemeClr val="tx1"/>
                </a:solidFill>
                <a:latin typeface="+mn-lt"/>
                <a:ea typeface="+mn-ea"/>
                <a:cs typeface="+mn-cs"/>
              </a:rPr>
              <a:t>.  Under such an approach, employers seek to </a:t>
            </a:r>
            <a:r>
              <a:rPr lang="en-US" sz="1200" b="0" i="0" u="none" strike="noStrike" kern="1200" baseline="0" dirty="0" err="1" smtClean="0">
                <a:solidFill>
                  <a:schemeClr val="tx1"/>
                </a:solidFill>
                <a:latin typeface="+mn-lt"/>
                <a:ea typeface="+mn-ea"/>
                <a:cs typeface="+mn-cs"/>
              </a:rPr>
              <a:t>maximise</a:t>
            </a:r>
            <a:r>
              <a:rPr lang="en-US" sz="1200" b="0" i="0" u="none" strike="noStrike" kern="1200" baseline="0" dirty="0" smtClean="0">
                <a:solidFill>
                  <a:schemeClr val="tx1"/>
                </a:solidFill>
                <a:latin typeface="+mn-lt"/>
                <a:ea typeface="+mn-ea"/>
                <a:cs typeface="+mn-cs"/>
              </a:rPr>
              <a:t> how they use their worker’s skills rather than relying on low-skilled, low-wage workers. </a:t>
            </a:r>
          </a:p>
          <a:p>
            <a:pPr marL="171450" indent="-171450">
              <a:buFont typeface="Arial" panose="020B0604020202020204" pitchFamily="34" charset="0"/>
              <a:buChar char="•"/>
            </a:pPr>
            <a:endParaRPr lang="en-US"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smtClean="0"/>
              <a:t>As you my </a:t>
            </a:r>
            <a:r>
              <a:rPr lang="en-US" sz="1200" dirty="0" err="1" smtClean="0"/>
              <a:t>colleauge</a:t>
            </a:r>
            <a:r>
              <a:rPr lang="en-US" sz="1200" dirty="0" smtClean="0"/>
              <a:t> Jonathan presented, where</a:t>
            </a:r>
            <a:r>
              <a:rPr lang="en-US" sz="1200" baseline="0" dirty="0" smtClean="0"/>
              <a:t> there is a concentration of employers taking the low road, </a:t>
            </a:r>
            <a:r>
              <a:rPr lang="en-US" sz="1200" dirty="0" smtClean="0"/>
              <a:t>local economies can get stuck in what we call the low skills trap.  In such</a:t>
            </a:r>
            <a:r>
              <a:rPr lang="en-US" sz="1200" baseline="0" dirty="0" smtClean="0"/>
              <a:t> places, </a:t>
            </a:r>
            <a:r>
              <a:rPr lang="en-US" sz="1200" dirty="0" smtClean="0"/>
              <a:t>a low level of skills use on the part of employers</a:t>
            </a:r>
            <a:r>
              <a:rPr lang="en-US" sz="1200" baseline="0" dirty="0" smtClean="0"/>
              <a:t> and a low supply of skills in the workforce can become a </a:t>
            </a:r>
            <a:r>
              <a:rPr lang="en-US" sz="1200" dirty="0" smtClean="0"/>
              <a:t>vicious cycle. </a:t>
            </a:r>
            <a:endParaRPr lang="en-US" sz="1200" baseline="0" dirty="0" smtClean="0"/>
          </a:p>
          <a:p>
            <a:pPr marL="171450" indent="-171450">
              <a:buFont typeface="Arial" panose="020B0604020202020204" pitchFamily="34" charset="0"/>
              <a:buChar char="•"/>
            </a:pPr>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Of course these divisions are not always clear cut in practice, and research has highlighted a number of counter examples – for example, in her book, The Good Jobs Strategy, </a:t>
            </a:r>
            <a:r>
              <a:rPr lang="en-US" sz="1200" b="0" i="0" u="none" strike="noStrike" kern="1200" baseline="0" dirty="0" err="1" smtClean="0">
                <a:solidFill>
                  <a:schemeClr val="tx1"/>
                </a:solidFill>
                <a:latin typeface="+mn-lt"/>
                <a:ea typeface="+mn-ea"/>
                <a:cs typeface="+mn-cs"/>
              </a:rPr>
              <a:t>Zeynap</a:t>
            </a:r>
            <a:r>
              <a:rPr lang="en-US" sz="1200" b="0" i="0" u="none" strike="noStrike" kern="1200" baseline="0" dirty="0" smtClean="0">
                <a:solidFill>
                  <a:schemeClr val="tx1"/>
                </a:solidFill>
                <a:latin typeface="+mn-lt"/>
                <a:ea typeface="+mn-ea"/>
                <a:cs typeface="+mn-cs"/>
              </a:rPr>
              <a:t> Ton shows that by combining the right operations practices with investing in staff training, job quality, and employee discretion retailers such as </a:t>
            </a:r>
            <a:r>
              <a:rPr lang="en-US" sz="1200" b="0" i="0" u="none" strike="noStrike" kern="1200" baseline="0" dirty="0" err="1" smtClean="0">
                <a:solidFill>
                  <a:schemeClr val="tx1"/>
                </a:solidFill>
                <a:latin typeface="+mn-lt"/>
                <a:ea typeface="+mn-ea"/>
                <a:cs typeface="+mn-cs"/>
              </a:rPr>
              <a:t>Mercadona</a:t>
            </a:r>
            <a:r>
              <a:rPr lang="en-US" sz="1200" b="0" i="0" u="none" strike="noStrike" kern="1200" baseline="0" dirty="0" smtClean="0">
                <a:solidFill>
                  <a:schemeClr val="tx1"/>
                </a:solidFill>
                <a:latin typeface="+mn-lt"/>
                <a:ea typeface="+mn-ea"/>
                <a:cs typeface="+mn-cs"/>
              </a:rPr>
              <a:t>, the largest supermarket chain in Spain, and Trader Joes a large American chain have been able to create a virtuous circle between low costs products, high quality customer experiences, and high quality jobs, even in an industry typically known for low quality, low wage work.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In contrast, research on the fitness industry by Lloyd in the UK showed that fitness chains operating at the high end of the market did not necessarily use the skills of their workforce more than those at the low end – rather, their high value positioning was based on the variety and quality of the equipment and amenities. </a:t>
            </a:r>
            <a:endParaRPr lang="en-GB" dirty="0"/>
          </a:p>
        </p:txBody>
      </p:sp>
      <p:sp>
        <p:nvSpPr>
          <p:cNvPr id="4" name="Slide Number Placeholder 3"/>
          <p:cNvSpPr>
            <a:spLocks noGrp="1"/>
          </p:cNvSpPr>
          <p:nvPr>
            <p:ph type="sldNum" sz="quarter" idx="10"/>
          </p:nvPr>
        </p:nvSpPr>
        <p:spPr/>
        <p:txBody>
          <a:bodyPr/>
          <a:lstStyle/>
          <a:p>
            <a:fld id="{F4E4AE42-1582-46ED-9AA5-5EED22BC5554}" type="slidenum">
              <a:rPr lang="en-GB" smtClean="0"/>
              <a:t>2</a:t>
            </a:fld>
            <a:endParaRPr lang="en-GB"/>
          </a:p>
        </p:txBody>
      </p:sp>
    </p:spTree>
    <p:extLst>
      <p:ext uri="{BB962C8B-B14F-4D97-AF65-F5344CB8AC3E}">
        <p14:creationId xmlns:p14="http://schemas.microsoft.com/office/powerpoint/2010/main" val="3601396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Ge</a:t>
            </a:r>
            <a:r>
              <a:rPr lang="en-GB" dirty="0" smtClean="0"/>
              <a:t>tting local economies on the high road will require looking inside the “black</a:t>
            </a:r>
            <a:r>
              <a:rPr lang="en-GB" baseline="0" dirty="0" smtClean="0"/>
              <a:t> box” of employers to better understand how they are using the skills of their workers. </a:t>
            </a:r>
            <a:endParaRPr lang="en-GB" dirty="0"/>
          </a:p>
        </p:txBody>
      </p:sp>
      <p:sp>
        <p:nvSpPr>
          <p:cNvPr id="4" name="Slide Number Placeholder 3"/>
          <p:cNvSpPr>
            <a:spLocks noGrp="1"/>
          </p:cNvSpPr>
          <p:nvPr>
            <p:ph type="sldNum" sz="quarter" idx="10"/>
          </p:nvPr>
        </p:nvSpPr>
        <p:spPr/>
        <p:txBody>
          <a:bodyPr/>
          <a:lstStyle/>
          <a:p>
            <a:fld id="{F4E4AE42-1582-46ED-9AA5-5EED22BC5554}" type="slidenum">
              <a:rPr lang="en-GB" smtClean="0"/>
              <a:t>3</a:t>
            </a:fld>
            <a:endParaRPr lang="en-GB"/>
          </a:p>
        </p:txBody>
      </p:sp>
    </p:spTree>
    <p:extLst>
      <p:ext uri="{BB962C8B-B14F-4D97-AF65-F5344CB8AC3E}">
        <p14:creationId xmlns:p14="http://schemas.microsoft.com/office/powerpoint/2010/main" val="654783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First, we can look at PIAAC data from the OECD to start to get a sense of the degree to which workers are over or under skilled for their jobs, and how this varies across countries.  Measuring the degree of skills mismatch is difficult for a number of reasons, but these results can at least provide an indication. You can see here, that for the vast majority of countries surveyed – including Poland -- many more workers report being </a:t>
            </a:r>
            <a:r>
              <a:rPr lang="en-US" sz="1200" b="0" i="0" u="none" strike="noStrike" kern="1200" baseline="0" dirty="0" err="1" smtClean="0">
                <a:solidFill>
                  <a:schemeClr val="tx1"/>
                </a:solidFill>
                <a:latin typeface="+mn-lt"/>
                <a:ea typeface="+mn-ea"/>
                <a:cs typeface="+mn-cs"/>
              </a:rPr>
              <a:t>overskilled</a:t>
            </a:r>
            <a:r>
              <a:rPr lang="en-US" sz="1200" b="0" i="0" u="none" strike="noStrike" kern="1200" baseline="0" dirty="0" smtClean="0">
                <a:solidFill>
                  <a:schemeClr val="tx1"/>
                </a:solidFill>
                <a:latin typeface="+mn-lt"/>
                <a:ea typeface="+mn-ea"/>
                <a:cs typeface="+mn-cs"/>
              </a:rPr>
              <a:t> than </a:t>
            </a:r>
            <a:r>
              <a:rPr lang="en-US" sz="1200" b="0" i="0" u="none" strike="noStrike" kern="1200" baseline="0" dirty="0" err="1" smtClean="0">
                <a:solidFill>
                  <a:schemeClr val="tx1"/>
                </a:solidFill>
                <a:latin typeface="+mn-lt"/>
                <a:ea typeface="+mn-ea"/>
                <a:cs typeface="+mn-cs"/>
              </a:rPr>
              <a:t>underskilled</a:t>
            </a:r>
            <a:r>
              <a:rPr lang="en-US" sz="1200" b="0" i="0" u="none" strike="noStrike" kern="1200" baseline="0" dirty="0" smtClean="0">
                <a:solidFill>
                  <a:schemeClr val="tx1"/>
                </a:solidFill>
                <a:latin typeface="+mn-lt"/>
                <a:ea typeface="+mn-ea"/>
                <a:cs typeface="+mn-cs"/>
              </a:rPr>
              <a:t>.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OECD research has shown that this is a source of productivity losses at the country and industry level, as well as having wage penalties at the individual level  (OECD, 2013; and </a:t>
            </a:r>
            <a:r>
              <a:rPr lang="en-US" sz="1200" b="0" i="0" u="none" strike="noStrike" kern="1200" baseline="0" dirty="0" err="1" smtClean="0">
                <a:solidFill>
                  <a:schemeClr val="tx1"/>
                </a:solidFill>
                <a:latin typeface="+mn-lt"/>
                <a:ea typeface="+mn-ea"/>
                <a:cs typeface="+mn-cs"/>
              </a:rPr>
              <a:t>Adalet</a:t>
            </a:r>
            <a:r>
              <a:rPr lang="en-US" sz="1200" b="0" i="0" u="none" strike="noStrike" kern="1200" baseline="0" dirty="0" smtClean="0">
                <a:solidFill>
                  <a:schemeClr val="tx1"/>
                </a:solidFill>
                <a:latin typeface="+mn-lt"/>
                <a:ea typeface="+mn-ea"/>
                <a:cs typeface="+mn-cs"/>
              </a:rPr>
              <a:t> McGowan and Andrews, 2015), (</a:t>
            </a:r>
            <a:r>
              <a:rPr lang="en-US" sz="1200" b="0" i="0" u="none" strike="noStrike" kern="1200" baseline="0" dirty="0" err="1" smtClean="0">
                <a:solidFill>
                  <a:schemeClr val="tx1"/>
                </a:solidFill>
                <a:latin typeface="+mn-lt"/>
                <a:ea typeface="+mn-ea"/>
                <a:cs typeface="+mn-cs"/>
              </a:rPr>
              <a:t>Quintini</a:t>
            </a:r>
            <a:r>
              <a:rPr lang="en-US" sz="1200" b="0" i="0" u="none" strike="noStrike" kern="1200" baseline="0" dirty="0" smtClean="0">
                <a:solidFill>
                  <a:schemeClr val="tx1"/>
                </a:solidFill>
                <a:latin typeface="+mn-lt"/>
                <a:ea typeface="+mn-ea"/>
                <a:cs typeface="+mn-cs"/>
              </a:rPr>
              <a:t>, 2014). </a:t>
            </a: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4E4AE42-1582-46ED-9AA5-5EED22BC5554}" type="slidenum">
              <a:rPr lang="en-GB" smtClean="0"/>
              <a:t>4</a:t>
            </a:fld>
            <a:endParaRPr lang="en-GB"/>
          </a:p>
        </p:txBody>
      </p:sp>
    </p:spTree>
    <p:extLst>
      <p:ext uri="{BB962C8B-B14F-4D97-AF65-F5344CB8AC3E}">
        <p14:creationId xmlns:p14="http://schemas.microsoft.com/office/powerpoint/2010/main" val="19650083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auto" latinLnBrk="0" hangingPunct="1"/>
            <a:r>
              <a:rPr lang="en-GB" sz="1200" b="0" i="0" u="none" strike="noStrike" kern="1200" dirty="0" smtClean="0">
                <a:solidFill>
                  <a:schemeClr val="tx1"/>
                </a:solidFill>
                <a:effectLst/>
                <a:latin typeface="+mn-lt"/>
                <a:ea typeface="+mn-ea"/>
                <a:cs typeface="+mn-cs"/>
              </a:rPr>
              <a:t>Digging even deeper</a:t>
            </a:r>
            <a:r>
              <a:rPr lang="en-GB" sz="1200" b="0" i="0" u="none" strike="noStrike" kern="1200" baseline="0" dirty="0" smtClean="0">
                <a:solidFill>
                  <a:schemeClr val="tx1"/>
                </a:solidFill>
                <a:effectLst/>
                <a:latin typeface="+mn-lt"/>
                <a:ea typeface="+mn-ea"/>
                <a:cs typeface="+mn-cs"/>
              </a:rPr>
              <a:t> into the workplaces, we can look at comparative data on workplace organisation practices.  </a:t>
            </a:r>
          </a:p>
          <a:p>
            <a:pPr rtl="0" eaLnBrk="1" fontAlgn="auto" latinLnBrk="0" hangingPunct="1"/>
            <a:endParaRPr lang="en-GB" sz="1200" b="0" i="0" u="none" strike="noStrike" kern="1200" baseline="0" dirty="0" smtClean="0">
              <a:solidFill>
                <a:schemeClr val="tx1"/>
              </a:solidFill>
              <a:effectLst/>
              <a:latin typeface="+mn-lt"/>
              <a:ea typeface="+mn-ea"/>
              <a:cs typeface="+mn-cs"/>
            </a:endParaRPr>
          </a:p>
          <a:p>
            <a:pPr rtl="0" eaLnBrk="1" fontAlgn="auto" latinLnBrk="0" hangingPunct="1"/>
            <a:r>
              <a:rPr lang="en-US" dirty="0" smtClean="0"/>
              <a:t>What happens inside the workplace – the way work is </a:t>
            </a:r>
            <a:r>
              <a:rPr lang="en-US" dirty="0" err="1" smtClean="0"/>
              <a:t>organised</a:t>
            </a:r>
            <a:r>
              <a:rPr lang="en-US" dirty="0" smtClean="0"/>
              <a:t> and jobs are designed as well as the management practices adopted by the firm – is a key determinant of how skills are used. In particular, it has been argued that better skills use and higher productivity can be achieved by implementing what are called High-Performance Work Practices (HPWP) which include both aspects of work </a:t>
            </a:r>
            <a:r>
              <a:rPr lang="en-US" dirty="0" err="1" smtClean="0"/>
              <a:t>organisation</a:t>
            </a:r>
            <a:r>
              <a:rPr lang="en-US" dirty="0" smtClean="0"/>
              <a:t> – team work, autonomy, task discretion, mentoring, job rotation, applying new learning – and management practices – employee participation, incentive pay, training practices and flexibility in working hours (Johnston and Hawke, 2002). Such practices have been</a:t>
            </a:r>
            <a:r>
              <a:rPr lang="en-US" baseline="0" dirty="0" smtClean="0"/>
              <a:t> linked to productivity and performance at the company level, as well as higher wages and job satisfaction at the individual level. </a:t>
            </a:r>
            <a:endParaRPr lang="en-US" dirty="0" smtClean="0"/>
          </a:p>
          <a:p>
            <a:pPr rtl="0" eaLnBrk="1" fontAlgn="auto" latinLnBrk="0" hangingPunct="1"/>
            <a:endParaRPr lang="en-US" sz="1200" b="0" i="0" u="none" strike="noStrike"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smtClean="0">
                <a:solidFill>
                  <a:schemeClr val="tx1"/>
                </a:solidFill>
                <a:effectLst/>
                <a:latin typeface="+mn-lt"/>
                <a:ea typeface="+mn-ea"/>
                <a:cs typeface="+mn-cs"/>
              </a:rPr>
              <a:t>Using new data just released from the Survey of Adult Skills, this chart shows the prevalence of high performance workplace practices.  You can see the prevalence of such practices in Poland is less than the OECD average.</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baseline="0" dirty="0" smtClean="0">
              <a:solidFill>
                <a:schemeClr val="tx1"/>
              </a:solidFill>
              <a:effectLst/>
              <a:latin typeface="+mn-lt"/>
              <a:ea typeface="+mn-ea"/>
              <a:cs typeface="+mn-cs"/>
            </a:endParaRPr>
          </a:p>
          <a:p>
            <a:pPr rtl="0" eaLnBrk="1" fontAlgn="auto" latinLnBrk="0" hangingPunct="1"/>
            <a:r>
              <a:rPr lang="en-GB" sz="1200" b="0" i="0" u="none" strike="noStrike" kern="1200" baseline="0" smtClean="0">
                <a:solidFill>
                  <a:schemeClr val="tx1"/>
                </a:solidFill>
                <a:effectLst/>
                <a:latin typeface="+mn-lt"/>
                <a:ea typeface="+mn-ea"/>
                <a:cs typeface="+mn-cs"/>
              </a:rPr>
              <a:t>So clearly, there is room for improvemnet here. </a:t>
            </a:r>
            <a:endParaRPr lang="en-GB" sz="1200" b="0" i="0" u="none" strike="noStrike"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4E4AE42-1582-46ED-9AA5-5EED22BC5554}" type="slidenum">
              <a:rPr lang="en-GB" smtClean="0"/>
              <a:t>5</a:t>
            </a:fld>
            <a:endParaRPr lang="en-GB"/>
          </a:p>
        </p:txBody>
      </p:sp>
    </p:spTree>
    <p:extLst>
      <p:ext uri="{BB962C8B-B14F-4D97-AF65-F5344CB8AC3E}">
        <p14:creationId xmlns:p14="http://schemas.microsoft.com/office/powerpoint/2010/main" val="1490857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So we see </a:t>
            </a:r>
            <a:r>
              <a:rPr lang="en-GB" b="0" dirty="0" smtClean="0"/>
              <a:t>that </a:t>
            </a:r>
            <a:r>
              <a:rPr lang="en-GB" sz="1200" b="0" dirty="0" smtClean="0"/>
              <a:t>workers, employers, and economies can benefit from putting skills to better use, but what role can the </a:t>
            </a:r>
            <a:r>
              <a:rPr lang="en-GB" sz="1200" b="0" dirty="0" smtClean="0">
                <a:solidFill>
                  <a:schemeClr val="accent3">
                    <a:lumMod val="75000"/>
                  </a:schemeClr>
                </a:solidFill>
              </a:rPr>
              <a:t>public sector </a:t>
            </a:r>
            <a:r>
              <a:rPr lang="en-GB" sz="1200" b="0" dirty="0" smtClean="0"/>
              <a:t>play in making this happen?</a:t>
            </a:r>
          </a:p>
          <a:p>
            <a:endParaRPr lang="en-GB" dirty="0" smtClean="0"/>
          </a:p>
          <a:p>
            <a:endParaRPr lang="en-GB" baseline="0" dirty="0" smtClean="0"/>
          </a:p>
        </p:txBody>
      </p:sp>
      <p:sp>
        <p:nvSpPr>
          <p:cNvPr id="4" name="Slide Number Placeholder 3"/>
          <p:cNvSpPr>
            <a:spLocks noGrp="1"/>
          </p:cNvSpPr>
          <p:nvPr>
            <p:ph type="sldNum" sz="quarter" idx="10"/>
          </p:nvPr>
        </p:nvSpPr>
        <p:spPr/>
        <p:txBody>
          <a:bodyPr/>
          <a:lstStyle/>
          <a:p>
            <a:fld id="{F4E4AE42-1582-46ED-9AA5-5EED22BC5554}" type="slidenum">
              <a:rPr lang="en-GB" smtClean="0"/>
              <a:t>6</a:t>
            </a:fld>
            <a:endParaRPr lang="en-GB"/>
          </a:p>
        </p:txBody>
      </p:sp>
    </p:spTree>
    <p:extLst>
      <p:ext uri="{BB962C8B-B14F-4D97-AF65-F5344CB8AC3E}">
        <p14:creationId xmlns:p14="http://schemas.microsoft.com/office/powerpoint/2010/main" val="37254588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a:t>
            </a:r>
            <a:r>
              <a:rPr lang="en-GB" baseline="0" dirty="0" smtClean="0"/>
              <a:t>hile this type of work is relatively less common, we have been able to identify some good practices across the OECD and beyond.</a:t>
            </a:r>
          </a:p>
          <a:p>
            <a:endParaRPr lang="en-GB" baseline="0" dirty="0" smtClean="0"/>
          </a:p>
          <a:p>
            <a:r>
              <a:rPr lang="en-GB" baseline="0" dirty="0" smtClean="0"/>
              <a:t>Specifically, these practices use one of two approaches</a:t>
            </a:r>
          </a:p>
          <a:p>
            <a:endParaRPr lang="en-GB" baseline="0" dirty="0" smtClean="0"/>
          </a:p>
          <a:p>
            <a:pPr marL="228600" indent="-228600">
              <a:buAutoNum type="arabicParenBoth"/>
            </a:pPr>
            <a:r>
              <a:rPr lang="en-GB" baseline="0" dirty="0" smtClean="0"/>
              <a:t>The first is supporting employees in reshaping work organisation – so for example supporting employers in designing jobs that allow for autonomy and tasks diversity; creating channels for employee participation in discussing business strategies or process or product improvements; or rotating employees between different jobs; </a:t>
            </a:r>
          </a:p>
          <a:p>
            <a:pPr marL="228600" indent="-228600">
              <a:buAutoNum type="arabicParenBoth"/>
            </a:pPr>
            <a:endParaRPr lang="en-GB" baseline="0" dirty="0" smtClean="0"/>
          </a:p>
          <a:p>
            <a:pPr marL="228600" indent="-228600">
              <a:buAutoNum type="arabicParenBoth"/>
            </a:pPr>
            <a:endParaRPr lang="en-GB" baseline="0" dirty="0" smtClean="0"/>
          </a:p>
          <a:p>
            <a:pPr marL="228600" indent="-228600">
              <a:buAutoNum type="arabicParenBoth"/>
            </a:pPr>
            <a:r>
              <a:rPr lang="en-GB" baseline="0" dirty="0" smtClean="0"/>
              <a:t>The second is helping employers move up the value chain to products and services that require higher skilled workers</a:t>
            </a:r>
          </a:p>
        </p:txBody>
      </p:sp>
      <p:sp>
        <p:nvSpPr>
          <p:cNvPr id="4" name="Slide Number Placeholder 3"/>
          <p:cNvSpPr>
            <a:spLocks noGrp="1"/>
          </p:cNvSpPr>
          <p:nvPr>
            <p:ph type="sldNum" sz="quarter" idx="10"/>
          </p:nvPr>
        </p:nvSpPr>
        <p:spPr/>
        <p:txBody>
          <a:bodyPr/>
          <a:lstStyle/>
          <a:p>
            <a:fld id="{F4E4AE42-1582-46ED-9AA5-5EED22BC5554}" type="slidenum">
              <a:rPr lang="en-GB" smtClean="0"/>
              <a:t>7</a:t>
            </a:fld>
            <a:endParaRPr lang="en-GB"/>
          </a:p>
        </p:txBody>
      </p:sp>
    </p:spTree>
    <p:extLst>
      <p:ext uri="{BB962C8B-B14F-4D97-AF65-F5344CB8AC3E}">
        <p14:creationId xmlns:p14="http://schemas.microsoft.com/office/powerpoint/2010/main" val="35937985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At the level of working directly with employers, there are a number of things that the public</a:t>
            </a:r>
            <a:r>
              <a:rPr lang="en-US" sz="1200" b="0" i="0" kern="1200" baseline="0" dirty="0" smtClean="0">
                <a:solidFill>
                  <a:schemeClr val="tx1"/>
                </a:solidFill>
                <a:effectLst/>
                <a:latin typeface="+mn-lt"/>
                <a:ea typeface="+mn-ea"/>
                <a:cs typeface="+mn-cs"/>
              </a:rPr>
              <a:t> sector can do</a:t>
            </a:r>
          </a:p>
          <a:p>
            <a:endParaRPr lang="en-US" sz="1200" b="0" i="0" kern="1200" baseline="0" dirty="0" smtClean="0">
              <a:solidFill>
                <a:schemeClr val="tx1"/>
              </a:solidFill>
              <a:effectLst/>
              <a:latin typeface="+mn-lt"/>
              <a:ea typeface="+mn-ea"/>
              <a:cs typeface="+mn-cs"/>
            </a:endParaRPr>
          </a:p>
          <a:p>
            <a:pPr marL="228600" indent="-228600">
              <a:buAutoNum type="arabicParenR"/>
            </a:pPr>
            <a:r>
              <a:rPr lang="en-US" sz="1200" b="0" i="0" kern="1200" baseline="0" dirty="0" smtClean="0">
                <a:solidFill>
                  <a:schemeClr val="tx1"/>
                </a:solidFill>
                <a:effectLst/>
                <a:latin typeface="+mn-lt"/>
                <a:ea typeface="+mn-ea"/>
                <a:cs typeface="+mn-cs"/>
              </a:rPr>
              <a:t>One is simply raising awareness of these issues and making information about the benefits and practicalities of addressing work </a:t>
            </a:r>
            <a:r>
              <a:rPr lang="en-US" sz="1200" b="0" i="0" kern="1200" baseline="0" dirty="0" err="1" smtClean="0">
                <a:solidFill>
                  <a:schemeClr val="tx1"/>
                </a:solidFill>
                <a:effectLst/>
                <a:latin typeface="+mn-lt"/>
                <a:ea typeface="+mn-ea"/>
                <a:cs typeface="+mn-cs"/>
              </a:rPr>
              <a:t>organisation</a:t>
            </a:r>
            <a:r>
              <a:rPr lang="en-US" sz="1200" b="0" i="0" kern="1200" baseline="0" dirty="0" smtClean="0">
                <a:solidFill>
                  <a:schemeClr val="tx1"/>
                </a:solidFill>
                <a:effectLst/>
                <a:latin typeface="+mn-lt"/>
                <a:ea typeface="+mn-ea"/>
                <a:cs typeface="+mn-cs"/>
              </a:rPr>
              <a:t> more readily available. Showcasing employers that are using such practices can also help to create peer pressure for others to follow. </a:t>
            </a:r>
          </a:p>
          <a:p>
            <a:pPr marL="228600" indent="-228600">
              <a:buAutoNum type="arabicParenR"/>
            </a:pPr>
            <a:endParaRPr lang="en-US" sz="1200" b="0" i="0" kern="1200" baseline="0" dirty="0" smtClean="0">
              <a:solidFill>
                <a:schemeClr val="tx1"/>
              </a:solidFill>
              <a:effectLst/>
              <a:latin typeface="+mn-lt"/>
              <a:ea typeface="+mn-ea"/>
              <a:cs typeface="+mn-cs"/>
            </a:endParaRPr>
          </a:p>
          <a:p>
            <a:pPr marL="228600" indent="-228600">
              <a:buAutoNum type="arabicParenR"/>
            </a:pPr>
            <a:r>
              <a:rPr lang="en-US" sz="1200" b="0" i="0" kern="1200" baseline="0" dirty="0" smtClean="0">
                <a:solidFill>
                  <a:schemeClr val="tx1"/>
                </a:solidFill>
                <a:effectLst/>
                <a:latin typeface="+mn-lt"/>
                <a:ea typeface="+mn-ea"/>
                <a:cs typeface="+mn-cs"/>
              </a:rPr>
              <a:t>More intensively, public </a:t>
            </a:r>
            <a:r>
              <a:rPr lang="en-US" sz="1200" b="0" i="0" kern="1200" baseline="0" dirty="0" err="1" smtClean="0">
                <a:solidFill>
                  <a:schemeClr val="tx1"/>
                </a:solidFill>
                <a:effectLst/>
                <a:latin typeface="+mn-lt"/>
                <a:ea typeface="+mn-ea"/>
                <a:cs typeface="+mn-cs"/>
              </a:rPr>
              <a:t>programmes</a:t>
            </a:r>
            <a:r>
              <a:rPr lang="en-US" sz="1200" b="0" i="0" kern="1200" baseline="0" dirty="0" smtClean="0">
                <a:solidFill>
                  <a:schemeClr val="tx1"/>
                </a:solidFill>
                <a:effectLst/>
                <a:latin typeface="+mn-lt"/>
                <a:ea typeface="+mn-ea"/>
                <a:cs typeface="+mn-cs"/>
              </a:rPr>
              <a:t> can provide support to employers to help them diagnose work </a:t>
            </a:r>
            <a:r>
              <a:rPr lang="en-US" sz="1200" b="0" i="0" kern="1200" baseline="0" dirty="0" err="1" smtClean="0">
                <a:solidFill>
                  <a:schemeClr val="tx1"/>
                </a:solidFill>
                <a:effectLst/>
                <a:latin typeface="+mn-lt"/>
                <a:ea typeface="+mn-ea"/>
                <a:cs typeface="+mn-cs"/>
              </a:rPr>
              <a:t>organisation</a:t>
            </a:r>
            <a:r>
              <a:rPr lang="en-US" sz="1200" b="0" i="0" kern="1200" baseline="0" dirty="0" smtClean="0">
                <a:solidFill>
                  <a:schemeClr val="tx1"/>
                </a:solidFill>
                <a:effectLst/>
                <a:latin typeface="+mn-lt"/>
                <a:ea typeface="+mn-ea"/>
                <a:cs typeface="+mn-cs"/>
              </a:rPr>
              <a:t> issues or opportunities for moving to higher value added production, and implement action plans for moving forward. </a:t>
            </a:r>
          </a:p>
          <a:p>
            <a:pPr marL="228600" indent="-228600">
              <a:buAutoNum type="arabicParenR"/>
            </a:pPr>
            <a:endParaRPr lang="en-US" sz="1200" b="0" i="0" kern="1200" baseline="0" dirty="0" smtClean="0">
              <a:solidFill>
                <a:schemeClr val="tx1"/>
              </a:solidFill>
              <a:effectLst/>
              <a:latin typeface="+mn-lt"/>
              <a:ea typeface="+mn-ea"/>
              <a:cs typeface="+mn-cs"/>
            </a:endParaRPr>
          </a:p>
          <a:p>
            <a:pPr marL="228600" indent="-228600">
              <a:buAutoNum type="arabicParenR"/>
            </a:pPr>
            <a:r>
              <a:rPr lang="en-US" sz="1200" b="0" i="0" kern="1200" baseline="0" dirty="0" smtClean="0">
                <a:solidFill>
                  <a:schemeClr val="tx1"/>
                </a:solidFill>
                <a:effectLst/>
                <a:latin typeface="+mn-lt"/>
                <a:ea typeface="+mn-ea"/>
                <a:cs typeface="+mn-cs"/>
              </a:rPr>
              <a:t>Finally, evaluations of existing public </a:t>
            </a:r>
            <a:r>
              <a:rPr lang="en-US" sz="1200" b="0" i="0" kern="1200" baseline="0" dirty="0" err="1" smtClean="0">
                <a:solidFill>
                  <a:schemeClr val="tx1"/>
                </a:solidFill>
                <a:effectLst/>
                <a:latin typeface="+mn-lt"/>
                <a:ea typeface="+mn-ea"/>
                <a:cs typeface="+mn-cs"/>
              </a:rPr>
              <a:t>programmes</a:t>
            </a:r>
            <a:r>
              <a:rPr lang="en-US" sz="1200" b="0" i="0" kern="1200" baseline="0" dirty="0" smtClean="0">
                <a:solidFill>
                  <a:schemeClr val="tx1"/>
                </a:solidFill>
                <a:effectLst/>
                <a:latin typeface="+mn-lt"/>
                <a:ea typeface="+mn-ea"/>
                <a:cs typeface="+mn-cs"/>
              </a:rPr>
              <a:t> have highlighted the effectiveness of creating peer networks or clusters of employers – both as a means of being more cost-effective in delivery and to promote peer learning.   </a:t>
            </a:r>
          </a:p>
          <a:p>
            <a:pPr marL="228600" indent="-228600">
              <a:buAutoNum type="arabicParenR"/>
            </a:pPr>
            <a:endParaRPr lang="en-US" sz="1200" b="0" i="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Finland has a relatively long history of funding </a:t>
            </a:r>
            <a:r>
              <a:rPr lang="en-US" sz="1200" kern="1200" dirty="0" err="1" smtClean="0">
                <a:solidFill>
                  <a:schemeClr val="tx1"/>
                </a:solidFill>
                <a:effectLst/>
                <a:latin typeface="+mn-lt"/>
                <a:ea typeface="+mn-ea"/>
                <a:cs typeface="+mn-cs"/>
              </a:rPr>
              <a:t>programmes</a:t>
            </a:r>
            <a:r>
              <a:rPr lang="en-US" sz="1200" kern="1200" dirty="0" smtClean="0">
                <a:solidFill>
                  <a:schemeClr val="tx1"/>
                </a:solidFill>
                <a:effectLst/>
                <a:latin typeface="+mn-lt"/>
                <a:ea typeface="+mn-ea"/>
                <a:cs typeface="+mn-cs"/>
              </a:rPr>
              <a:t> around</a:t>
            </a:r>
            <a:r>
              <a:rPr lang="en-US" sz="1200" kern="1200" baseline="0" dirty="0" smtClean="0">
                <a:solidFill>
                  <a:schemeClr val="tx1"/>
                </a:solidFill>
                <a:effectLst/>
                <a:latin typeface="+mn-lt"/>
                <a:ea typeface="+mn-ea"/>
                <a:cs typeface="+mn-cs"/>
              </a:rPr>
              <a:t> what they call “workplace innovation”, dating back to 1993. For example, between 2004 and 2010, over 2000 workplaces and 200 000 employees participated in practice-based projects that brought in consultants and researchers to help workplaces improve productivity and the quality of working life.  What’s interesting about the newest iteration of their workplace innovation work – the </a:t>
            </a:r>
            <a:r>
              <a:rPr lang="en-US" sz="1200" kern="1200" baseline="0" dirty="0" err="1" smtClean="0">
                <a:solidFill>
                  <a:schemeClr val="tx1"/>
                </a:solidFill>
                <a:effectLst/>
                <a:latin typeface="+mn-lt"/>
                <a:ea typeface="+mn-ea"/>
                <a:cs typeface="+mn-cs"/>
              </a:rPr>
              <a:t>Liideri</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programme</a:t>
            </a:r>
            <a:r>
              <a:rPr lang="en-US" sz="1200" kern="1200" baseline="0" dirty="0" smtClean="0">
                <a:solidFill>
                  <a:schemeClr val="tx1"/>
                </a:solidFill>
                <a:effectLst/>
                <a:latin typeface="+mn-lt"/>
                <a:ea typeface="+mn-ea"/>
                <a:cs typeface="+mn-cs"/>
              </a:rPr>
              <a:t> – is that responsibility has been transferred from the Ministry of </a:t>
            </a:r>
            <a:r>
              <a:rPr lang="en-US" sz="1200" kern="1200" baseline="0" dirty="0" err="1" smtClean="0">
                <a:solidFill>
                  <a:schemeClr val="tx1"/>
                </a:solidFill>
                <a:effectLst/>
                <a:latin typeface="+mn-lt"/>
                <a:ea typeface="+mn-ea"/>
                <a:cs typeface="+mn-cs"/>
              </a:rPr>
              <a:t>Labour</a:t>
            </a:r>
            <a:r>
              <a:rPr lang="en-US" sz="1200" kern="1200" baseline="0" dirty="0" smtClean="0">
                <a:solidFill>
                  <a:schemeClr val="tx1"/>
                </a:solidFill>
                <a:effectLst/>
                <a:latin typeface="+mn-lt"/>
                <a:ea typeface="+mn-ea"/>
                <a:cs typeface="+mn-cs"/>
              </a:rPr>
              <a:t> to the Funding Agency for Technology and Innovation (</a:t>
            </a:r>
            <a:r>
              <a:rPr lang="en-US" sz="1200" kern="1200" baseline="0" dirty="0" err="1" smtClean="0">
                <a:solidFill>
                  <a:schemeClr val="tx1"/>
                </a:solidFill>
                <a:effectLst/>
                <a:latin typeface="+mn-lt"/>
                <a:ea typeface="+mn-ea"/>
                <a:cs typeface="+mn-cs"/>
              </a:rPr>
              <a:t>Tekes</a:t>
            </a:r>
            <a:r>
              <a:rPr lang="en-US"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as </a:t>
            </a:r>
            <a:r>
              <a:rPr lang="en-US" sz="1200" kern="1200" dirty="0" smtClean="0">
                <a:solidFill>
                  <a:schemeClr val="tx1"/>
                </a:solidFill>
                <a:effectLst/>
                <a:latin typeface="+mn-lt"/>
                <a:ea typeface="+mn-ea"/>
                <a:cs typeface="+mn-cs"/>
              </a:rPr>
              <a:t>part of the adoption of a new national innovation strategy that emphasizes demand and user-driven innovation and non-technological innovations.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a:t>
            </a:r>
            <a:r>
              <a:rPr lang="en-US" sz="1200" kern="1200" dirty="0" err="1" smtClean="0">
                <a:solidFill>
                  <a:schemeClr val="tx1"/>
                </a:solidFill>
                <a:effectLst/>
                <a:latin typeface="+mn-lt"/>
                <a:ea typeface="+mn-ea"/>
                <a:cs typeface="+mn-cs"/>
              </a:rPr>
              <a:t>Liideri</a:t>
            </a:r>
            <a:r>
              <a:rPr lang="en-US" sz="1200" kern="1200" dirty="0" smtClean="0">
                <a:solidFill>
                  <a:schemeClr val="tx1"/>
                </a:solidFill>
                <a:effectLst/>
                <a:latin typeface="+mn-lt"/>
                <a:ea typeface="+mn-ea"/>
                <a:cs typeface="+mn-cs"/>
              </a:rPr>
              <a:t> project has three focus areas: renewal of management; employee participation in renewal of products, services and their production; and new forms of work organization and working. A number of instruments are used to effect change in these areas, including work organization development projects, integrated R&amp;D projects, funding for research, and widespread dissemination of the outcomes and principles of the work (websites, social media, case studies, workshops, network of experts, etc.) </a:t>
            </a:r>
            <a:endParaRPr lang="en-GB" sz="1200" kern="1200" dirty="0" smtClean="0">
              <a:solidFill>
                <a:schemeClr val="tx1"/>
              </a:solidFill>
              <a:effectLst/>
              <a:latin typeface="+mn-lt"/>
              <a:ea typeface="+mn-ea"/>
              <a:cs typeface="+mn-cs"/>
            </a:endParaRPr>
          </a:p>
          <a:p>
            <a:pPr marL="0" indent="0">
              <a:buNone/>
            </a:pPr>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"Using establishment data on formal affiliation and other network measures, they find that managerial participation in networks-specifically, in industry and cross-industry associations, civic organizations, and the internal networks of multi-unit firms positively affected both the probability that high-performance work practices and employee training programs would be adopted and, where they were adopted, the intensity of their adoption. Multiple affiliations raised the likelihood that an establishment would pursue an intensive approach to work reorganization and training." (Erickson and Jacoby, 2003)</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a:t>
            </a:r>
            <a:r>
              <a:rPr lang="en-US" sz="1200" b="0" i="0" kern="1200" dirty="0" err="1" smtClean="0">
                <a:solidFill>
                  <a:schemeClr val="tx1"/>
                </a:solidFill>
                <a:effectLst/>
                <a:latin typeface="+mn-lt"/>
                <a:ea typeface="+mn-ea"/>
                <a:cs typeface="+mn-cs"/>
              </a:rPr>
              <a:t>Programmes</a:t>
            </a:r>
            <a:r>
              <a:rPr lang="en-US" sz="1200" b="0" i="0" kern="1200" dirty="0" smtClean="0">
                <a:solidFill>
                  <a:schemeClr val="tx1"/>
                </a:solidFill>
                <a:effectLst/>
                <a:latin typeface="+mn-lt"/>
                <a:ea typeface="+mn-ea"/>
                <a:cs typeface="+mn-cs"/>
              </a:rPr>
              <a:t> have refocused from case work policy models towards networking strategies"; "Evidence suggests that when clusters of enterprises work together, this proves cost effective for </a:t>
            </a:r>
            <a:r>
              <a:rPr lang="en-US" sz="1200" b="0" i="0" kern="1200" dirty="0" err="1" smtClean="0">
                <a:solidFill>
                  <a:schemeClr val="tx1"/>
                </a:solidFill>
                <a:effectLst/>
                <a:latin typeface="+mn-lt"/>
                <a:ea typeface="+mn-ea"/>
                <a:cs typeface="+mn-cs"/>
              </a:rPr>
              <a:t>programme</a:t>
            </a:r>
            <a:r>
              <a:rPr lang="en-US" sz="1200" b="0" i="0" kern="1200" dirty="0" smtClean="0">
                <a:solidFill>
                  <a:schemeClr val="tx1"/>
                </a:solidFill>
                <a:effectLst/>
                <a:latin typeface="+mn-lt"/>
                <a:ea typeface="+mn-ea"/>
                <a:cs typeface="+mn-cs"/>
              </a:rPr>
              <a:t> agencies and is likely to deliver sustainable results" (UKWON 2015)</a:t>
            </a:r>
            <a:endParaRPr lang="en-GB" b="0" dirty="0"/>
          </a:p>
        </p:txBody>
      </p:sp>
      <p:sp>
        <p:nvSpPr>
          <p:cNvPr id="4" name="Slide Number Placeholder 3"/>
          <p:cNvSpPr>
            <a:spLocks noGrp="1"/>
          </p:cNvSpPr>
          <p:nvPr>
            <p:ph type="sldNum" sz="quarter" idx="10"/>
          </p:nvPr>
        </p:nvSpPr>
        <p:spPr/>
        <p:txBody>
          <a:bodyPr/>
          <a:lstStyle/>
          <a:p>
            <a:fld id="{F4E4AE42-1582-46ED-9AA5-5EED22BC5554}" type="slidenum">
              <a:rPr lang="en-GB" smtClean="0"/>
              <a:t>8</a:t>
            </a:fld>
            <a:endParaRPr lang="en-GB"/>
          </a:p>
        </p:txBody>
      </p:sp>
    </p:spTree>
    <p:extLst>
      <p:ext uri="{BB962C8B-B14F-4D97-AF65-F5344CB8AC3E}">
        <p14:creationId xmlns:p14="http://schemas.microsoft.com/office/powerpoint/2010/main" val="3325615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Moving beyond intervening at the level of individual workplaces, we also see a number of good practices related to sector-based approaches. Sector based approaches can be particularly effective for a number of reasons </a:t>
            </a:r>
          </a:p>
          <a:p>
            <a:r>
              <a:rPr lang="en-US" sz="1200" b="0" i="0" u="none" strike="noStrike" kern="1200" baseline="0" dirty="0" smtClean="0">
                <a:solidFill>
                  <a:schemeClr val="tx1"/>
                </a:solidFill>
                <a:latin typeface="+mn-lt"/>
                <a:ea typeface="+mn-ea"/>
                <a:cs typeface="+mn-cs"/>
              </a:rPr>
              <a:t>•For one, they can be targeted to sectors where there are a high proportion of low quality, low wage jobs such as retail, tourism, or other services. </a:t>
            </a:r>
          </a:p>
          <a:p>
            <a:endParaRPr lang="en-GB"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•Also, by targeting sectors as opposed to individual employers, broader institutional factors can be taken into account – for example, whether qualifications support the development of a range of skills or are very narrowly defined or how licensing or product market regulations affect the context for skills deployment. Changes in these institutional frameworks can also serve as “triggers” for sectors to re-examine how skills are being used. </a:t>
            </a:r>
          </a:p>
          <a:p>
            <a:endParaRPr lang="en-GB"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•Finally, this type of sector-based approach benefits from strong employer leadership. While the public sector can play a facilitative role, it can be easier to get a wide range of employers on board if they see other employers at the helm of such initiatives and are able to identify role models and good practices directly from their peers. </a:t>
            </a:r>
          </a:p>
          <a:p>
            <a:r>
              <a:rPr lang="en-US" sz="1200" b="0" i="0" u="none" strike="noStrike" kern="1200" baseline="0" dirty="0" smtClean="0">
                <a:solidFill>
                  <a:schemeClr val="tx1"/>
                </a:solidFill>
                <a:latin typeface="+mn-lt"/>
                <a:ea typeface="+mn-ea"/>
                <a:cs typeface="+mn-cs"/>
              </a:rPr>
              <a:t>•For example, the UK the Futures </a:t>
            </a:r>
            <a:r>
              <a:rPr lang="en-US" sz="1200" b="0" i="0" u="none" strike="noStrike" kern="1200" baseline="0" dirty="0" err="1" smtClean="0">
                <a:solidFill>
                  <a:schemeClr val="tx1"/>
                </a:solidFill>
                <a:latin typeface="+mn-lt"/>
                <a:ea typeface="+mn-ea"/>
                <a:cs typeface="+mn-cs"/>
              </a:rPr>
              <a:t>Programme</a:t>
            </a:r>
            <a:r>
              <a:rPr lang="en-US" sz="1200" b="0" i="0" u="none" strike="noStrike" kern="1200" baseline="0" dirty="0" smtClean="0">
                <a:solidFill>
                  <a:schemeClr val="tx1"/>
                </a:solidFill>
                <a:latin typeface="+mn-lt"/>
                <a:ea typeface="+mn-ea"/>
                <a:cs typeface="+mn-cs"/>
              </a:rPr>
              <a:t> is taking promoting collaboration between employers to </a:t>
            </a:r>
            <a:r>
              <a:rPr lang="en-US" sz="1200" b="0" i="0" u="none" strike="noStrike" kern="1200" baseline="0" dirty="0" err="1" smtClean="0">
                <a:solidFill>
                  <a:schemeClr val="tx1"/>
                </a:solidFill>
                <a:latin typeface="+mn-lt"/>
                <a:ea typeface="+mn-ea"/>
                <a:cs typeface="+mn-cs"/>
              </a:rPr>
              <a:t>to</a:t>
            </a:r>
            <a:r>
              <a:rPr lang="en-US" sz="1200" b="0" i="0" u="none" strike="noStrike" kern="1200" baseline="0" dirty="0" smtClean="0">
                <a:solidFill>
                  <a:schemeClr val="tx1"/>
                </a:solidFill>
                <a:latin typeface="+mn-lt"/>
                <a:ea typeface="+mn-ea"/>
                <a:cs typeface="+mn-cs"/>
              </a:rPr>
              <a:t> help boost sluggish productivity growth. For example, one strand of this work looks at how to leverage supply chains to improve management and leadership skills within SMEs, with “prime” businesses playing a leadership role in working with their suppliers.</a:t>
            </a:r>
            <a:endParaRPr lang="en-GB" b="0" dirty="0"/>
          </a:p>
        </p:txBody>
      </p:sp>
      <p:sp>
        <p:nvSpPr>
          <p:cNvPr id="4" name="Slide Number Placeholder 3"/>
          <p:cNvSpPr>
            <a:spLocks noGrp="1"/>
          </p:cNvSpPr>
          <p:nvPr>
            <p:ph type="sldNum" sz="quarter" idx="10"/>
          </p:nvPr>
        </p:nvSpPr>
        <p:spPr/>
        <p:txBody>
          <a:bodyPr/>
          <a:lstStyle/>
          <a:p>
            <a:fld id="{F4E4AE42-1582-46ED-9AA5-5EED22BC5554}" type="slidenum">
              <a:rPr lang="en-GB" smtClean="0"/>
              <a:t>9</a:t>
            </a:fld>
            <a:endParaRPr lang="en-GB"/>
          </a:p>
        </p:txBody>
      </p:sp>
    </p:spTree>
    <p:extLst>
      <p:ext uri="{BB962C8B-B14F-4D97-AF65-F5344CB8AC3E}">
        <p14:creationId xmlns:p14="http://schemas.microsoft.com/office/powerpoint/2010/main" val="33256156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38"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000" y="2628508"/>
            <a:ext cx="2628000" cy="4229631"/>
          </a:xfrm>
          <a:prstGeom prst="rect">
            <a:avLst/>
          </a:prstGeom>
        </p:spPr>
      </p:pic>
      <p:pic>
        <p:nvPicPr>
          <p:cNvPr id="36"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8"/>
            <a:ext cx="2628000" cy="4229631"/>
          </a:xfrm>
          <a:prstGeom prst="rect">
            <a:avLst/>
          </a:prstGeom>
        </p:spPr>
      </p:pic>
      <p:sp>
        <p:nvSpPr>
          <p:cNvPr id="8" name="Title 7"/>
          <p:cNvSpPr>
            <a:spLocks noGrp="1"/>
          </p:cNvSpPr>
          <p:nvPr>
            <p:ph type="ctrTitle" hasCustomPrompt="1"/>
          </p:nvPr>
        </p:nvSpPr>
        <p:spPr>
          <a:xfrm>
            <a:off x="1368000" y="2480400"/>
            <a:ext cx="63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kumimoji="0" lang="en-US" dirty="0" smtClean="0"/>
              <a:t>Click to edit Presentation title</a:t>
            </a:r>
            <a:endParaRPr kumimoji="0" lang="en-US" dirty="0"/>
          </a:p>
        </p:txBody>
      </p:sp>
      <p:sp>
        <p:nvSpPr>
          <p:cNvPr id="9" name="Subtitle 8"/>
          <p:cNvSpPr>
            <a:spLocks noGrp="1"/>
          </p:cNvSpPr>
          <p:nvPr>
            <p:ph type="subTitle" idx="1" hasCustomPrompt="1"/>
          </p:nvPr>
        </p:nvSpPr>
        <p:spPr>
          <a:xfrm>
            <a:off x="1368000" y="3805200"/>
            <a:ext cx="6300000" cy="352800"/>
          </a:xfrm>
        </p:spPr>
        <p:txBody>
          <a:bodyPr lIns="90000" rIns="90000">
            <a:spAutoFit/>
          </a:bodyPr>
          <a:lstStyle>
            <a:lvl1pPr marL="0" indent="0" algn="l">
              <a:lnSpc>
                <a:spcPts val="2000"/>
              </a:lnSpc>
              <a:spcBef>
                <a:spcPts val="0"/>
              </a:spcBef>
              <a:buNone/>
              <a:defRPr sz="1800" baseline="0">
                <a:solidFill>
                  <a:schemeClr val="bg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dirty="0" smtClean="0"/>
              <a:t>Click to </a:t>
            </a:r>
            <a:r>
              <a:rPr kumimoji="0" lang="fr-FR" dirty="0" err="1" smtClean="0"/>
              <a:t>edit</a:t>
            </a:r>
            <a:r>
              <a:rPr kumimoji="0" lang="fr-FR" dirty="0" smtClean="0"/>
              <a:t> </a:t>
            </a:r>
            <a:r>
              <a:rPr kumimoji="0" lang="fr-FR" dirty="0" err="1" smtClean="0"/>
              <a:t>Subtitle</a:t>
            </a:r>
            <a:endParaRPr kumimoji="0" lang="en-US" dirty="0"/>
          </a:p>
        </p:txBody>
      </p:sp>
      <p:pic>
        <p:nvPicPr>
          <p:cNvPr id="37" name="Image 11"/>
          <p:cNvPicPr>
            <a:picLocks noChangeAspect="1"/>
          </p:cNvPicPr>
          <p:nvPr/>
        </p:nvPicPr>
        <p:blipFill>
          <a:blip r:embed="rId3" cstate="print"/>
          <a:stretch>
            <a:fillRect/>
          </a:stretch>
        </p:blipFill>
        <p:spPr>
          <a:xfrm>
            <a:off x="511200" y="432000"/>
            <a:ext cx="692307" cy="1440000"/>
          </a:xfrm>
          <a:prstGeom prst="rect">
            <a:avLst/>
          </a:prstGeom>
        </p:spPr>
      </p:pic>
      <p:sp>
        <p:nvSpPr>
          <p:cNvPr id="12"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EE2B22E4-5AB3-4C90-9CBE-B03CA61A3314}" type="datetimeFigureOut">
              <a:rPr lang="en-GB" smtClean="0"/>
              <a:t>12/07/2016</a:t>
            </a:fld>
            <a:endParaRPr lang="en-GB"/>
          </a:p>
        </p:txBody>
      </p:sp>
      <p:sp>
        <p:nvSpPr>
          <p:cNvPr id="13"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a:p>
        </p:txBody>
      </p:sp>
      <p:pic>
        <p:nvPicPr>
          <p:cNvPr id="10" name="Imag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64000" y="6055200"/>
            <a:ext cx="1742400" cy="57882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504135BE-6E5D-49D7-A578-F538AD8196F5}" type="datetimeFigureOut">
              <a:rPr lang="en-GB" smtClean="0"/>
              <a:t>12/07/2016</a:t>
            </a:fld>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97476F7-A613-472C-8656-9CA9BDFD46DE}" type="slidenum">
              <a:rPr lang="en-GB" smtClean="0"/>
              <a:t>‹N°›</a:t>
            </a:fld>
            <a:endParaRPr lang="en-GB"/>
          </a:p>
        </p:txBody>
      </p:sp>
    </p:spTree>
    <p:extLst>
      <p:ext uri="{BB962C8B-B14F-4D97-AF65-F5344CB8AC3E}">
        <p14:creationId xmlns:p14="http://schemas.microsoft.com/office/powerpoint/2010/main" val="28020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04135BE-6E5D-49D7-A578-F538AD8196F5}" type="datetimeFigureOut">
              <a:rPr lang="en-GB" smtClean="0"/>
              <a:t>12/07/2016</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97476F7-A613-472C-8656-9CA9BDFD46DE}" type="slidenum">
              <a:rPr lang="en-GB" smtClean="0"/>
              <a:t>‹N°›</a:t>
            </a:fld>
            <a:endParaRPr lang="en-GB"/>
          </a:p>
        </p:txBody>
      </p:sp>
    </p:spTree>
    <p:extLst>
      <p:ext uri="{BB962C8B-B14F-4D97-AF65-F5344CB8AC3E}">
        <p14:creationId xmlns:p14="http://schemas.microsoft.com/office/powerpoint/2010/main" val="11219433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04135BE-6E5D-49D7-A578-F538AD8196F5}" type="datetimeFigureOut">
              <a:rPr lang="en-GB" smtClean="0"/>
              <a:t>12/07/2016</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97476F7-A613-472C-8656-9CA9BDFD46DE}" type="slidenum">
              <a:rPr lang="en-GB" smtClean="0"/>
              <a:t>‹N°›</a:t>
            </a:fld>
            <a:endParaRPr lang="en-GB"/>
          </a:p>
        </p:txBody>
      </p:sp>
    </p:spTree>
    <p:extLst>
      <p:ext uri="{BB962C8B-B14F-4D97-AF65-F5344CB8AC3E}">
        <p14:creationId xmlns:p14="http://schemas.microsoft.com/office/powerpoint/2010/main" val="1807354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4135BE-6E5D-49D7-A578-F538AD8196F5}" type="datetimeFigureOut">
              <a:rPr lang="en-GB" smtClean="0"/>
              <a:t>12/07/2016</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97476F7-A613-472C-8656-9CA9BDFD46DE}" type="slidenum">
              <a:rPr lang="en-GB" smtClean="0"/>
              <a:t>‹N°›</a:t>
            </a:fld>
            <a:endParaRPr lang="en-GB"/>
          </a:p>
        </p:txBody>
      </p:sp>
    </p:spTree>
    <p:extLst>
      <p:ext uri="{BB962C8B-B14F-4D97-AF65-F5344CB8AC3E}">
        <p14:creationId xmlns:p14="http://schemas.microsoft.com/office/powerpoint/2010/main" val="10202665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4135BE-6E5D-49D7-A578-F538AD8196F5}" type="datetimeFigureOut">
              <a:rPr lang="en-GB" smtClean="0"/>
              <a:t>12/07/2016</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97476F7-A613-472C-8656-9CA9BDFD46DE}" type="slidenum">
              <a:rPr lang="en-GB" smtClean="0"/>
              <a:t>‹N°›</a:t>
            </a:fld>
            <a:endParaRPr lang="en-GB"/>
          </a:p>
        </p:txBody>
      </p:sp>
    </p:spTree>
    <p:extLst>
      <p:ext uri="{BB962C8B-B14F-4D97-AF65-F5344CB8AC3E}">
        <p14:creationId xmlns:p14="http://schemas.microsoft.com/office/powerpoint/2010/main" val="378787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8"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EE2B22E4-5AB3-4C90-9CBE-B03CA61A3314}" type="datetimeFigureOut">
              <a:rPr lang="en-GB" smtClean="0"/>
              <a:t>12/07/2016</a:t>
            </a:fld>
            <a:endParaRPr lang="en-GB"/>
          </a:p>
        </p:txBody>
      </p:sp>
      <p:sp>
        <p:nvSpPr>
          <p:cNvPr id="9"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a:p>
        </p:txBody>
      </p:sp>
      <p:sp>
        <p:nvSpPr>
          <p:cNvPr id="10"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4C16148F-FFAF-40B0-B0E9-D2DC0BE91A01}" type="slidenum">
              <a:rPr lang="en-GB" smtClean="0"/>
              <a:t>‹N°›</a:t>
            </a:fld>
            <a:endParaRPr lang="en-GB"/>
          </a:p>
        </p:txBody>
      </p:sp>
      <p:sp>
        <p:nvSpPr>
          <p:cNvPr id="11" name="Title Placeholder 1"/>
          <p:cNvSpPr>
            <a:spLocks noGrp="1"/>
          </p:cNvSpPr>
          <p:nvPr>
            <p:ph type="title" hasCustomPrompt="1"/>
          </p:nvPr>
        </p:nvSpPr>
        <p:spPr>
          <a:xfrm>
            <a:off x="1080000" y="237600"/>
            <a:ext cx="7416000" cy="1022400"/>
          </a:xfrm>
          <a:prstGeom prst="rect">
            <a:avLst/>
          </a:prstGeom>
        </p:spPr>
        <p:txBody>
          <a:bodyPr vert="horz" lIns="91440" tIns="45720" rIns="91440" bIns="45720" rtlCol="0" anchor="ctr">
            <a:noAutofit/>
          </a:bodyPr>
          <a:lstStyle>
            <a:lvl1pPr>
              <a:defRPr/>
            </a:lvl1pPr>
          </a:lstStyle>
          <a:p>
            <a:r>
              <a:rPr lang="en-US" dirty="0" smtClean="0"/>
              <a:t>Click to edit Slide title</a:t>
            </a:r>
            <a:br>
              <a:rPr lang="en-US" dirty="0" smtClean="0"/>
            </a:br>
            <a:r>
              <a:rPr lang="en-US" dirty="0" smtClean="0"/>
              <a:t>Slide title can be extended to two lines</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1"/>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8193600" y="5328000"/>
            <a:ext cx="950407" cy="1530000"/>
          </a:xfrm>
          <a:prstGeom prst="rect">
            <a:avLst/>
          </a:prstGeom>
        </p:spPr>
      </p:pic>
      <p:pic>
        <p:nvPicPr>
          <p:cNvPr id="8" name="Image 7"/>
          <p:cNvPicPr>
            <a:picLocks noChangeAspect="1"/>
          </p:cNvPicPr>
          <p:nvPr/>
        </p:nvPicPr>
        <p:blipFill>
          <a:blip r:embed="rId3" cstate="print"/>
          <a:stretch>
            <a:fillRect/>
          </a:stretch>
        </p:blipFill>
        <p:spPr>
          <a:xfrm>
            <a:off x="579600" y="468000"/>
            <a:ext cx="692308" cy="1440000"/>
          </a:xfrm>
          <a:prstGeom prst="rect">
            <a:avLst/>
          </a:prstGeom>
        </p:spPr>
      </p:pic>
      <p:sp>
        <p:nvSpPr>
          <p:cNvPr id="9" name="Title 1"/>
          <p:cNvSpPr>
            <a:spLocks noGrp="1"/>
          </p:cNvSpPr>
          <p:nvPr>
            <p:ph type="title" hasCustomPrompt="1"/>
          </p:nvPr>
        </p:nvSpPr>
        <p:spPr>
          <a:xfrm>
            <a:off x="1260000" y="2928144"/>
            <a:ext cx="6624000" cy="1041311"/>
          </a:xfrm>
        </p:spPr>
        <p:txBody>
          <a:bodyPr anchor="ctr" anchorCtr="0">
            <a:spAutoFit/>
          </a:bodyPr>
          <a:lstStyle>
            <a:lvl1pPr algn="ctr">
              <a:lnSpc>
                <a:spcPts val="3700"/>
              </a:lnSpc>
              <a:defRPr sz="3700" b="0" i="0" cap="all" baseline="0">
                <a:solidFill>
                  <a:schemeClr val="bg1"/>
                </a:solidFill>
              </a:defRPr>
            </a:lvl1pPr>
          </a:lstStyle>
          <a:p>
            <a:r>
              <a:rPr lang="en-US" dirty="0" smtClean="0"/>
              <a:t>Click to edit Section Header title</a:t>
            </a:r>
            <a:endParaRPr lang="en-US" dirty="0"/>
          </a:p>
        </p:txBody>
      </p:sp>
      <p:sp>
        <p:nvSpPr>
          <p:cNvPr id="10"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EE2B22E4-5AB3-4C90-9CBE-B03CA61A3314}" type="datetimeFigureOut">
              <a:rPr lang="en-GB" smtClean="0"/>
              <a:t>12/07/2016</a:t>
            </a:fld>
            <a:endParaRPr lang="en-GB"/>
          </a:p>
        </p:txBody>
      </p:sp>
      <p:sp>
        <p:nvSpPr>
          <p:cNvPr id="11"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a:p>
        </p:txBody>
      </p:sp>
      <p:sp>
        <p:nvSpPr>
          <p:cNvPr id="12"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tx2"/>
                </a:solidFill>
                <a:latin typeface="Arial"/>
              </a:defRPr>
            </a:lvl1pPr>
          </a:lstStyle>
          <a:p>
            <a:fld id="{4C16148F-FFAF-40B0-B0E9-D2DC0BE91A01}" type="slidenum">
              <a:rPr lang="en-GB" smtClean="0"/>
              <a:t>‹N°›</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4135BE-6E5D-49D7-A578-F538AD8196F5}" type="datetimeFigureOut">
              <a:rPr lang="en-GB" smtClean="0"/>
              <a:t>12/07/2016</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97476F7-A613-472C-8656-9CA9BDFD46DE}" type="slidenum">
              <a:rPr lang="en-GB" smtClean="0"/>
              <a:t>‹N°›</a:t>
            </a:fld>
            <a:endParaRPr lang="en-GB"/>
          </a:p>
        </p:txBody>
      </p:sp>
    </p:spTree>
    <p:extLst>
      <p:ext uri="{BB962C8B-B14F-4D97-AF65-F5344CB8AC3E}">
        <p14:creationId xmlns:p14="http://schemas.microsoft.com/office/powerpoint/2010/main" val="2682479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4135BE-6E5D-49D7-A578-F538AD8196F5}" type="datetimeFigureOut">
              <a:rPr lang="en-GB" smtClean="0"/>
              <a:t>12/07/2016</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97476F7-A613-472C-8656-9CA9BDFD46DE}" type="slidenum">
              <a:rPr lang="en-GB" smtClean="0"/>
              <a:t>‹N°›</a:t>
            </a:fld>
            <a:endParaRPr lang="en-GB"/>
          </a:p>
        </p:txBody>
      </p:sp>
    </p:spTree>
    <p:extLst>
      <p:ext uri="{BB962C8B-B14F-4D97-AF65-F5344CB8AC3E}">
        <p14:creationId xmlns:p14="http://schemas.microsoft.com/office/powerpoint/2010/main" val="1154549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4135BE-6E5D-49D7-A578-F538AD8196F5}" type="datetimeFigureOut">
              <a:rPr lang="en-GB" smtClean="0"/>
              <a:t>12/07/2016</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97476F7-A613-472C-8656-9CA9BDFD46DE}" type="slidenum">
              <a:rPr lang="en-GB" smtClean="0"/>
              <a:t>‹N°›</a:t>
            </a:fld>
            <a:endParaRPr lang="en-GB"/>
          </a:p>
        </p:txBody>
      </p:sp>
    </p:spTree>
    <p:extLst>
      <p:ext uri="{BB962C8B-B14F-4D97-AF65-F5344CB8AC3E}">
        <p14:creationId xmlns:p14="http://schemas.microsoft.com/office/powerpoint/2010/main" val="762431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04135BE-6E5D-49D7-A578-F538AD8196F5}" type="datetimeFigureOut">
              <a:rPr lang="en-GB" smtClean="0"/>
              <a:t>12/07/2016</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97476F7-A613-472C-8656-9CA9BDFD46DE}" type="slidenum">
              <a:rPr lang="en-GB" smtClean="0"/>
              <a:t>‹N°›</a:t>
            </a:fld>
            <a:endParaRPr lang="en-GB"/>
          </a:p>
        </p:txBody>
      </p:sp>
    </p:spTree>
    <p:extLst>
      <p:ext uri="{BB962C8B-B14F-4D97-AF65-F5344CB8AC3E}">
        <p14:creationId xmlns:p14="http://schemas.microsoft.com/office/powerpoint/2010/main" val="134778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04135BE-6E5D-49D7-A578-F538AD8196F5}" type="datetimeFigureOut">
              <a:rPr lang="en-GB" smtClean="0"/>
              <a:t>12/07/2016</a:t>
            </a:fld>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97476F7-A613-472C-8656-9CA9BDFD46DE}" type="slidenum">
              <a:rPr lang="en-GB" smtClean="0"/>
              <a:t>‹N°›</a:t>
            </a:fld>
            <a:endParaRPr lang="en-GB"/>
          </a:p>
        </p:txBody>
      </p:sp>
    </p:spTree>
    <p:extLst>
      <p:ext uri="{BB962C8B-B14F-4D97-AF65-F5344CB8AC3E}">
        <p14:creationId xmlns:p14="http://schemas.microsoft.com/office/powerpoint/2010/main" val="4101395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504135BE-6E5D-49D7-A578-F538AD8196F5}" type="datetimeFigureOut">
              <a:rPr lang="en-GB" smtClean="0"/>
              <a:t>12/07/2016</a:t>
            </a:fld>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97476F7-A613-472C-8656-9CA9BDFD46DE}" type="slidenum">
              <a:rPr lang="en-GB" smtClean="0"/>
              <a:t>‹N°›</a:t>
            </a:fld>
            <a:endParaRPr lang="en-GB"/>
          </a:p>
        </p:txBody>
      </p:sp>
    </p:spTree>
    <p:extLst>
      <p:ext uri="{BB962C8B-B14F-4D97-AF65-F5344CB8AC3E}">
        <p14:creationId xmlns:p14="http://schemas.microsoft.com/office/powerpoint/2010/main" val="2302477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emf"/><Relationship Id="rId5" Type="http://schemas.openxmlformats.org/officeDocument/2006/relationships/image" Target="../media/image2.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Imag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93600" y="5328184"/>
            <a:ext cx="950407" cy="1529631"/>
          </a:xfrm>
          <a:prstGeom prst="rect">
            <a:avLst/>
          </a:prstGeom>
        </p:spPr>
      </p:pic>
      <p:sp>
        <p:nvSpPr>
          <p:cNvPr id="21" name="Rectangle 20"/>
          <p:cNvSpPr/>
          <p:nvPr/>
        </p:nvSpPr>
        <p:spPr bwMode="auto">
          <a:xfrm>
            <a:off x="504000" y="1306800"/>
            <a:ext cx="8154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Helvetica 65 Medium" pitchFamily="34" charset="0"/>
            </a:endParaRPr>
          </a:p>
        </p:txBody>
      </p:sp>
      <p:pic>
        <p:nvPicPr>
          <p:cNvPr id="24" name="Image 7"/>
          <p:cNvPicPr>
            <a:picLocks noChangeAspect="1"/>
          </p:cNvPicPr>
          <p:nvPr/>
        </p:nvPicPr>
        <p:blipFill>
          <a:blip r:embed="rId6" cstate="print"/>
          <a:stretch>
            <a:fillRect/>
          </a:stretch>
        </p:blipFill>
        <p:spPr>
          <a:xfrm>
            <a:off x="500400" y="288000"/>
            <a:ext cx="458653" cy="954000"/>
          </a:xfrm>
          <a:prstGeom prst="rect">
            <a:avLst/>
          </a:prstGeom>
        </p:spPr>
      </p:pic>
      <p:sp>
        <p:nvSpPr>
          <p:cNvPr id="13" name="Text Placeholder 12"/>
          <p:cNvSpPr>
            <a:spLocks noGrp="1"/>
          </p:cNvSpPr>
          <p:nvPr>
            <p:ph type="body" idx="1"/>
          </p:nvPr>
        </p:nvSpPr>
        <p:spPr>
          <a:xfrm>
            <a:off x="468000" y="1602000"/>
            <a:ext cx="8218800" cy="45252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25" name="Title Placeholder 1"/>
          <p:cNvSpPr>
            <a:spLocks noGrp="1"/>
          </p:cNvSpPr>
          <p:nvPr>
            <p:ph type="title"/>
          </p:nvPr>
        </p:nvSpPr>
        <p:spPr>
          <a:xfrm>
            <a:off x="1080000" y="237600"/>
            <a:ext cx="7416000" cy="1022400"/>
          </a:xfrm>
          <a:prstGeom prst="rect">
            <a:avLst/>
          </a:prstGeom>
        </p:spPr>
        <p:txBody>
          <a:bodyPr vert="horz" lIns="91440" tIns="45720" rIns="91440" bIns="45720" rtlCol="0" anchor="ctr">
            <a:noAutofit/>
          </a:bodyPr>
          <a:lstStyle/>
          <a:p>
            <a:r>
              <a:rPr lang="en-US" dirty="0" smtClean="0"/>
              <a:t>Click to edit Slide title</a:t>
            </a:r>
            <a:br>
              <a:rPr lang="en-US" dirty="0" smtClean="0"/>
            </a:br>
            <a:r>
              <a:rPr lang="en-US" dirty="0" smtClean="0"/>
              <a:t>Slide title can be extended to two lines</a:t>
            </a:r>
            <a:endParaRPr lang="en-US" dirty="0"/>
          </a:p>
        </p:txBody>
      </p:sp>
      <p:sp>
        <p:nvSpPr>
          <p:cNvPr id="26"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EE2B22E4-5AB3-4C90-9CBE-B03CA61A3314}" type="datetimeFigureOut">
              <a:rPr lang="en-GB" smtClean="0"/>
              <a:t>12/07/2016</a:t>
            </a:fld>
            <a:endParaRPr lang="en-GB"/>
          </a:p>
        </p:txBody>
      </p:sp>
      <p:sp>
        <p:nvSpPr>
          <p:cNvPr id="27"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a:p>
        </p:txBody>
      </p:sp>
      <p:sp>
        <p:nvSpPr>
          <p:cNvPr id="41"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4C16148F-FFAF-40B0-B0E9-D2DC0BE91A01}" type="slidenum">
              <a:rPr lang="en-GB" smtClean="0"/>
              <a:t>‹N°›</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rtl="0" eaLnBrk="1" latinLnBrk="0" hangingPunct="1">
        <a:spcBef>
          <a:spcPct val="0"/>
        </a:spcBef>
        <a:buNone/>
        <a:defRPr kumimoji="0" sz="3200" kern="1200">
          <a:solidFill>
            <a:schemeClr val="tx1"/>
          </a:solidFill>
          <a:latin typeface="+mj-lt"/>
          <a:ea typeface="+mj-ea"/>
          <a:cs typeface="+mj-cs"/>
        </a:defRPr>
      </a:lvl1pPr>
    </p:titleStyle>
    <p:body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95366131"/>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10.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8000" y="2501105"/>
            <a:ext cx="6804400" cy="1246495"/>
          </a:xfrm>
        </p:spPr>
        <p:txBody>
          <a:bodyPr/>
          <a:lstStyle/>
          <a:p>
            <a:r>
              <a:rPr lang="en-GB" dirty="0" smtClean="0"/>
              <a:t>Putting skills to good use</a:t>
            </a:r>
            <a:endParaRPr lang="en-GB" dirty="0"/>
          </a:p>
        </p:txBody>
      </p:sp>
      <p:sp>
        <p:nvSpPr>
          <p:cNvPr id="3" name="Subtitle 2"/>
          <p:cNvSpPr>
            <a:spLocks noGrp="1"/>
          </p:cNvSpPr>
          <p:nvPr>
            <p:ph type="subTitle" idx="1"/>
          </p:nvPr>
        </p:nvSpPr>
        <p:spPr/>
        <p:txBody>
          <a:bodyPr/>
          <a:lstStyle/>
          <a:p>
            <a:r>
              <a:rPr lang="en-GB" dirty="0" smtClean="0"/>
              <a:t>Anna Rubin, OECD LEED</a:t>
            </a:r>
            <a:endParaRPr lang="en-GB" dirty="0"/>
          </a:p>
        </p:txBody>
      </p:sp>
    </p:spTree>
    <p:extLst>
      <p:ext uri="{BB962C8B-B14F-4D97-AF65-F5344CB8AC3E}">
        <p14:creationId xmlns:p14="http://schemas.microsoft.com/office/powerpoint/2010/main" val="4019389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36175" y="404664"/>
            <a:ext cx="3270575" cy="477054"/>
          </a:xfrm>
          <a:prstGeom prst="rect">
            <a:avLst/>
          </a:prstGeom>
        </p:spPr>
        <p:txBody>
          <a:bodyPr wrap="none">
            <a:spAutoFit/>
          </a:bodyPr>
          <a:lstStyle/>
          <a:p>
            <a:pPr algn="ctr">
              <a:defRPr/>
            </a:pPr>
            <a:r>
              <a:rPr lang="en-GB" sz="2500" b="1" dirty="0" smtClean="0"/>
              <a:t>WORKING REGIONALLY</a:t>
            </a:r>
            <a:endParaRPr lang="en-GB" sz="2500" b="1" dirty="0"/>
          </a:p>
        </p:txBody>
      </p:sp>
      <p:sp>
        <p:nvSpPr>
          <p:cNvPr id="3" name="Rectangle 2"/>
          <p:cNvSpPr/>
          <p:nvPr/>
        </p:nvSpPr>
        <p:spPr>
          <a:xfrm>
            <a:off x="3440424" y="8181528"/>
            <a:ext cx="1755609" cy="1631216"/>
          </a:xfrm>
          <a:prstGeom prst="rect">
            <a:avLst/>
          </a:prstGeom>
        </p:spPr>
        <p:txBody>
          <a:bodyPr wrap="none">
            <a:spAutoFit/>
          </a:bodyPr>
          <a:lstStyle/>
          <a:p>
            <a:pPr algn="ctr">
              <a:defRPr/>
            </a:pPr>
            <a:endParaRPr lang="en-GB" sz="2500" b="1" dirty="0"/>
          </a:p>
          <a:p>
            <a:pPr algn="ctr">
              <a:defRPr/>
            </a:pPr>
            <a:r>
              <a:rPr lang="en-GB" sz="2500" b="1" dirty="0" smtClean="0"/>
              <a:t>SUSAN</a:t>
            </a:r>
          </a:p>
          <a:p>
            <a:pPr algn="ctr">
              <a:defRPr/>
            </a:pPr>
            <a:endParaRPr lang="en-GB" sz="2500" b="1" dirty="0"/>
          </a:p>
          <a:p>
            <a:pPr algn="ctr">
              <a:defRPr/>
            </a:pPr>
            <a:r>
              <a:rPr lang="en-GB" sz="2500" b="1" dirty="0" smtClean="0"/>
              <a:t>SINGAPORE</a:t>
            </a:r>
          </a:p>
        </p:txBody>
      </p:sp>
      <p:sp>
        <p:nvSpPr>
          <p:cNvPr id="6" name="Rectangle 5"/>
          <p:cNvSpPr/>
          <p:nvPr/>
        </p:nvSpPr>
        <p:spPr>
          <a:xfrm>
            <a:off x="1079070" y="1196752"/>
            <a:ext cx="6984776" cy="2631490"/>
          </a:xfrm>
          <a:prstGeom prst="rect">
            <a:avLst/>
          </a:prstGeom>
        </p:spPr>
        <p:txBody>
          <a:bodyPr wrap="square">
            <a:spAutoFit/>
          </a:bodyPr>
          <a:lstStyle/>
          <a:p>
            <a:pPr algn="ctr">
              <a:defRPr/>
            </a:pPr>
            <a:endParaRPr lang="en-GB" sz="2500" dirty="0"/>
          </a:p>
          <a:p>
            <a:pPr marL="342900" indent="-342900">
              <a:buFont typeface="Arial" panose="020B0604020202020204" pitchFamily="34" charset="0"/>
              <a:buChar char="•"/>
              <a:defRPr/>
            </a:pPr>
            <a:r>
              <a:rPr lang="en-GB" sz="2800" dirty="0"/>
              <a:t>Building a community-wide vision </a:t>
            </a:r>
          </a:p>
          <a:p>
            <a:pPr marL="342900" indent="-342900">
              <a:buFont typeface="Arial" panose="020B0604020202020204" pitchFamily="34" charset="0"/>
              <a:buChar char="•"/>
              <a:defRPr/>
            </a:pPr>
            <a:endParaRPr lang="en-GB" sz="2800" dirty="0"/>
          </a:p>
          <a:p>
            <a:pPr marL="342900" indent="-342900">
              <a:buFont typeface="Arial" panose="020B0604020202020204" pitchFamily="34" charset="0"/>
              <a:buChar char="•"/>
              <a:defRPr/>
            </a:pPr>
            <a:r>
              <a:rPr lang="en-GB" sz="2800" dirty="0"/>
              <a:t>Bringing a  variety of players on board</a:t>
            </a:r>
          </a:p>
          <a:p>
            <a:pPr>
              <a:defRPr/>
            </a:pPr>
            <a:endParaRPr lang="en-GB" sz="2800" dirty="0"/>
          </a:p>
          <a:p>
            <a:pPr marL="342900" indent="-342900">
              <a:buFont typeface="Arial" panose="020B0604020202020204" pitchFamily="34" charset="0"/>
              <a:buChar char="•"/>
              <a:defRPr/>
            </a:pPr>
            <a:r>
              <a:rPr lang="en-GB" sz="2800" dirty="0"/>
              <a:t>Creating a regional brand</a:t>
            </a:r>
          </a:p>
        </p:txBody>
      </p:sp>
      <p:sp>
        <p:nvSpPr>
          <p:cNvPr id="9" name="Rounded Rectangle 8"/>
          <p:cNvSpPr/>
          <p:nvPr/>
        </p:nvSpPr>
        <p:spPr>
          <a:xfrm rot="21098502">
            <a:off x="3037975" y="4354521"/>
            <a:ext cx="2753095" cy="1601790"/>
          </a:xfrm>
          <a:prstGeom prst="roundRect">
            <a:avLst/>
          </a:prstGeom>
          <a:noFill/>
          <a:ln w="1270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smtClean="0">
                <a:solidFill>
                  <a:schemeClr val="accent3">
                    <a:lumMod val="75000"/>
                  </a:schemeClr>
                </a:solidFill>
                <a:latin typeface="Arial Black" panose="020B0A04020102020204" pitchFamily="34" charset="0"/>
                <a:cs typeface="Arial" panose="020B0604020202020204" pitchFamily="34" charset="0"/>
              </a:rPr>
              <a:t>US:</a:t>
            </a:r>
          </a:p>
          <a:p>
            <a:pPr algn="ctr"/>
            <a:r>
              <a:rPr lang="en-GB" sz="2500" b="1" dirty="0" smtClean="0">
                <a:solidFill>
                  <a:schemeClr val="accent3">
                    <a:lumMod val="75000"/>
                  </a:schemeClr>
                </a:solidFill>
                <a:latin typeface="Arial Black" panose="020B0A04020102020204" pitchFamily="34" charset="0"/>
                <a:cs typeface="Arial" panose="020B0604020202020204" pitchFamily="34" charset="0"/>
              </a:rPr>
              <a:t>Cleveland</a:t>
            </a:r>
          </a:p>
        </p:txBody>
      </p:sp>
    </p:spTree>
    <p:extLst>
      <p:ext uri="{BB962C8B-B14F-4D97-AF65-F5344CB8AC3E}">
        <p14:creationId xmlns:p14="http://schemas.microsoft.com/office/powerpoint/2010/main" val="30299872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971600" y="332656"/>
            <a:ext cx="2784737" cy="6247864"/>
          </a:xfrm>
          <a:prstGeom prst="rect">
            <a:avLst/>
          </a:prstGeom>
          <a:noFill/>
        </p:spPr>
        <p:txBody>
          <a:bodyPr wrap="none" rtlCol="0">
            <a:spAutoFit/>
          </a:bodyPr>
          <a:lstStyle/>
          <a:p>
            <a:r>
              <a:rPr lang="en-GB" sz="40000" dirty="0" smtClean="0">
                <a:solidFill>
                  <a:schemeClr val="accent3">
                    <a:lumMod val="20000"/>
                    <a:lumOff val="80000"/>
                  </a:schemeClr>
                </a:solidFill>
              </a:rPr>
              <a:t>1</a:t>
            </a:r>
            <a:endParaRPr lang="en-GB" sz="40000" dirty="0">
              <a:solidFill>
                <a:schemeClr val="accent3">
                  <a:lumMod val="20000"/>
                  <a:lumOff val="80000"/>
                </a:schemeClr>
              </a:solidFill>
            </a:endParaRPr>
          </a:p>
        </p:txBody>
      </p:sp>
      <p:sp>
        <p:nvSpPr>
          <p:cNvPr id="27" name="TextBox 26"/>
          <p:cNvSpPr txBox="1"/>
          <p:nvPr/>
        </p:nvSpPr>
        <p:spPr>
          <a:xfrm>
            <a:off x="3491880" y="332656"/>
            <a:ext cx="2784737" cy="6247864"/>
          </a:xfrm>
          <a:prstGeom prst="rect">
            <a:avLst/>
          </a:prstGeom>
          <a:noFill/>
        </p:spPr>
        <p:txBody>
          <a:bodyPr wrap="none" rtlCol="0">
            <a:spAutoFit/>
          </a:bodyPr>
          <a:lstStyle/>
          <a:p>
            <a:r>
              <a:rPr lang="en-GB" sz="40000" dirty="0" smtClean="0">
                <a:solidFill>
                  <a:schemeClr val="accent3">
                    <a:lumMod val="20000"/>
                    <a:lumOff val="80000"/>
                  </a:schemeClr>
                </a:solidFill>
              </a:rPr>
              <a:t>2</a:t>
            </a:r>
            <a:endParaRPr lang="en-GB" sz="40000" dirty="0">
              <a:solidFill>
                <a:schemeClr val="accent3">
                  <a:lumMod val="20000"/>
                  <a:lumOff val="80000"/>
                </a:schemeClr>
              </a:solidFill>
            </a:endParaRPr>
          </a:p>
        </p:txBody>
      </p:sp>
      <p:sp>
        <p:nvSpPr>
          <p:cNvPr id="28" name="TextBox 27"/>
          <p:cNvSpPr txBox="1"/>
          <p:nvPr/>
        </p:nvSpPr>
        <p:spPr>
          <a:xfrm>
            <a:off x="6336041" y="332656"/>
            <a:ext cx="2784737" cy="6247864"/>
          </a:xfrm>
          <a:prstGeom prst="rect">
            <a:avLst/>
          </a:prstGeom>
          <a:noFill/>
        </p:spPr>
        <p:txBody>
          <a:bodyPr wrap="none" rtlCol="0">
            <a:spAutoFit/>
          </a:bodyPr>
          <a:lstStyle/>
          <a:p>
            <a:r>
              <a:rPr lang="en-GB" sz="40000" dirty="0" smtClean="0">
                <a:solidFill>
                  <a:schemeClr val="accent3">
                    <a:lumMod val="20000"/>
                    <a:lumOff val="80000"/>
                  </a:schemeClr>
                </a:solidFill>
              </a:rPr>
              <a:t>3</a:t>
            </a:r>
            <a:endParaRPr lang="en-GB" sz="40000" dirty="0">
              <a:solidFill>
                <a:schemeClr val="accent3">
                  <a:lumMod val="20000"/>
                  <a:lumOff val="80000"/>
                </a:schemeClr>
              </a:solidFill>
            </a:endParaRPr>
          </a:p>
        </p:txBody>
      </p:sp>
      <p:sp>
        <p:nvSpPr>
          <p:cNvPr id="29" name="Rectangle 28"/>
          <p:cNvSpPr/>
          <p:nvPr/>
        </p:nvSpPr>
        <p:spPr>
          <a:xfrm>
            <a:off x="3694275" y="2132856"/>
            <a:ext cx="2304256" cy="3046988"/>
          </a:xfrm>
          <a:prstGeom prst="rect">
            <a:avLst/>
          </a:prstGeom>
        </p:spPr>
        <p:txBody>
          <a:bodyPr wrap="square">
            <a:spAutoFit/>
          </a:bodyPr>
          <a:lstStyle/>
          <a:p>
            <a:pPr algn="ctr">
              <a:defRPr/>
            </a:pPr>
            <a:r>
              <a:rPr lang="en-GB" sz="3200" b="1" dirty="0" smtClean="0"/>
              <a:t>Virtuous circle between developing &amp; using skills</a:t>
            </a:r>
          </a:p>
        </p:txBody>
      </p:sp>
      <p:sp>
        <p:nvSpPr>
          <p:cNvPr id="31" name="Rectangle 30"/>
          <p:cNvSpPr/>
          <p:nvPr/>
        </p:nvSpPr>
        <p:spPr>
          <a:xfrm>
            <a:off x="6444208" y="2132856"/>
            <a:ext cx="2304256" cy="3046988"/>
          </a:xfrm>
          <a:prstGeom prst="rect">
            <a:avLst/>
          </a:prstGeom>
        </p:spPr>
        <p:txBody>
          <a:bodyPr wrap="square">
            <a:spAutoFit/>
          </a:bodyPr>
          <a:lstStyle/>
          <a:p>
            <a:pPr algn="ctr">
              <a:defRPr/>
            </a:pPr>
            <a:r>
              <a:rPr lang="en-GB" sz="3200" b="1" dirty="0" smtClean="0"/>
              <a:t>Collective efforts needed to build buy-in &amp; overcome inertia</a:t>
            </a:r>
          </a:p>
        </p:txBody>
      </p:sp>
      <p:sp>
        <p:nvSpPr>
          <p:cNvPr id="33" name="Rectangle 32"/>
          <p:cNvSpPr/>
          <p:nvPr/>
        </p:nvSpPr>
        <p:spPr>
          <a:xfrm>
            <a:off x="1331640" y="2392427"/>
            <a:ext cx="2304256" cy="2554545"/>
          </a:xfrm>
          <a:prstGeom prst="rect">
            <a:avLst/>
          </a:prstGeom>
        </p:spPr>
        <p:txBody>
          <a:bodyPr wrap="square">
            <a:spAutoFit/>
          </a:bodyPr>
          <a:lstStyle/>
          <a:p>
            <a:pPr algn="ctr">
              <a:defRPr/>
            </a:pPr>
            <a:r>
              <a:rPr lang="en-GB" sz="3200" b="1" dirty="0" smtClean="0"/>
              <a:t>Boosting supply of skills will not be enough</a:t>
            </a:r>
          </a:p>
        </p:txBody>
      </p:sp>
      <p:sp>
        <p:nvSpPr>
          <p:cNvPr id="34" name="Rectangle 33"/>
          <p:cNvSpPr/>
          <p:nvPr/>
        </p:nvSpPr>
        <p:spPr>
          <a:xfrm rot="16200000">
            <a:off x="-2742909" y="2967046"/>
            <a:ext cx="6408713" cy="707886"/>
          </a:xfrm>
          <a:prstGeom prst="rect">
            <a:avLst/>
          </a:prstGeom>
        </p:spPr>
        <p:txBody>
          <a:bodyPr wrap="square">
            <a:spAutoFit/>
          </a:bodyPr>
          <a:lstStyle/>
          <a:p>
            <a:pPr algn="ctr">
              <a:defRPr/>
            </a:pPr>
            <a:r>
              <a:rPr lang="en-GB" sz="4000" b="1" spc="600" dirty="0" smtClean="0">
                <a:solidFill>
                  <a:schemeClr val="bg1">
                    <a:lumMod val="75000"/>
                  </a:schemeClr>
                </a:solidFill>
              </a:rPr>
              <a:t>KEY TAKEAWAYS</a:t>
            </a:r>
            <a:endParaRPr lang="en-GB" sz="4000" b="1" spc="600" dirty="0">
              <a:solidFill>
                <a:schemeClr val="bg1">
                  <a:lumMod val="75000"/>
                </a:schemeClr>
              </a:solidFill>
            </a:endParaRPr>
          </a:p>
        </p:txBody>
      </p:sp>
    </p:spTree>
    <p:extLst>
      <p:ext uri="{BB962C8B-B14F-4D97-AF65-F5344CB8AC3E}">
        <p14:creationId xmlns:p14="http://schemas.microsoft.com/office/powerpoint/2010/main" val="17466725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2081" y="2124145"/>
            <a:ext cx="6696744" cy="1631216"/>
          </a:xfrm>
          <a:prstGeom prst="rect">
            <a:avLst/>
          </a:prstGeom>
        </p:spPr>
        <p:txBody>
          <a:bodyPr wrap="square">
            <a:spAutoFit/>
          </a:bodyPr>
          <a:lstStyle/>
          <a:p>
            <a:pPr algn="ctr">
              <a:defRPr/>
            </a:pPr>
            <a:r>
              <a:rPr lang="en-GB" sz="10000" b="1" dirty="0" smtClean="0">
                <a:solidFill>
                  <a:schemeClr val="accent3"/>
                </a:solidFill>
              </a:rPr>
              <a:t>Thank you!</a:t>
            </a:r>
          </a:p>
        </p:txBody>
      </p:sp>
      <p:sp>
        <p:nvSpPr>
          <p:cNvPr id="3" name="Rectangle 2"/>
          <p:cNvSpPr/>
          <p:nvPr/>
        </p:nvSpPr>
        <p:spPr>
          <a:xfrm>
            <a:off x="1342713" y="3996353"/>
            <a:ext cx="6408712" cy="584775"/>
          </a:xfrm>
          <a:prstGeom prst="rect">
            <a:avLst/>
          </a:prstGeom>
        </p:spPr>
        <p:txBody>
          <a:bodyPr wrap="square">
            <a:spAutoFit/>
          </a:bodyPr>
          <a:lstStyle/>
          <a:p>
            <a:pPr algn="ctr">
              <a:defRPr/>
            </a:pPr>
            <a:r>
              <a:rPr lang="en-GB" sz="3200" dirty="0" smtClean="0"/>
              <a:t>Anna.RUBIN@OECD.org</a:t>
            </a:r>
          </a:p>
        </p:txBody>
      </p:sp>
    </p:spTree>
    <p:extLst>
      <p:ext uri="{BB962C8B-B14F-4D97-AF65-F5344CB8AC3E}">
        <p14:creationId xmlns:p14="http://schemas.microsoft.com/office/powerpoint/2010/main" val="1169415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43261" y="364491"/>
            <a:ext cx="1856407" cy="477054"/>
          </a:xfrm>
          <a:prstGeom prst="rect">
            <a:avLst/>
          </a:prstGeom>
        </p:spPr>
        <p:txBody>
          <a:bodyPr wrap="none">
            <a:spAutoFit/>
          </a:bodyPr>
          <a:lstStyle/>
          <a:p>
            <a:pPr algn="ctr">
              <a:defRPr/>
            </a:pPr>
            <a:r>
              <a:rPr lang="en-GB" sz="2500" b="1" dirty="0" smtClean="0"/>
              <a:t>TWO ROADS</a:t>
            </a:r>
            <a:endParaRPr lang="en-GB" sz="1500" dirty="0">
              <a:latin typeface="Calibri (Body)"/>
            </a:endParaRPr>
          </a:p>
        </p:txBody>
      </p:sp>
      <p:pic>
        <p:nvPicPr>
          <p:cNvPr id="2055" name="Picture 7" descr="C:\Users\rubin_a\AppData\Local\Microsoft\Windows\Temporary Internet Files\Content.IE5\GP2JW60T\lgi01a201410231500[1].jpg"/>
          <p:cNvPicPr>
            <a:picLocks noChangeAspect="1" noChangeArrowheads="1"/>
          </p:cNvPicPr>
          <p:nvPr/>
        </p:nvPicPr>
        <p:blipFill rotWithShape="1">
          <a:blip r:embed="rId3">
            <a:extLst>
              <a:ext uri="{28A0092B-C50C-407E-A947-70E740481C1C}">
                <a14:useLocalDpi xmlns:a14="http://schemas.microsoft.com/office/drawing/2010/main" val="0"/>
              </a:ext>
            </a:extLst>
          </a:blip>
          <a:srcRect l="1" r="22394" b="25330"/>
          <a:stretch/>
        </p:blipFill>
        <p:spPr bwMode="auto">
          <a:xfrm flipH="1">
            <a:off x="-1" y="-1"/>
            <a:ext cx="6587251" cy="684436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4480021" y="575256"/>
            <a:ext cx="2526717" cy="630942"/>
          </a:xfrm>
          <a:prstGeom prst="rect">
            <a:avLst/>
          </a:prstGeom>
        </p:spPr>
        <p:txBody>
          <a:bodyPr wrap="none">
            <a:spAutoFit/>
          </a:bodyPr>
          <a:lstStyle/>
          <a:p>
            <a:r>
              <a:rPr lang="en-GB" sz="3500" b="1" dirty="0" smtClean="0"/>
              <a:t>TWO ROADS</a:t>
            </a:r>
            <a:endParaRPr lang="en-GB" sz="3500" dirty="0"/>
          </a:p>
        </p:txBody>
      </p:sp>
      <p:sp>
        <p:nvSpPr>
          <p:cNvPr id="10" name="Rectangle 9"/>
          <p:cNvSpPr/>
          <p:nvPr/>
        </p:nvSpPr>
        <p:spPr>
          <a:xfrm>
            <a:off x="4434405" y="1943970"/>
            <a:ext cx="4672672" cy="1477328"/>
          </a:xfrm>
          <a:prstGeom prst="rect">
            <a:avLst/>
          </a:prstGeom>
        </p:spPr>
        <p:txBody>
          <a:bodyPr wrap="square">
            <a:spAutoFit/>
          </a:bodyPr>
          <a:lstStyle/>
          <a:p>
            <a:r>
              <a:rPr lang="en-GB" sz="3000" b="1" dirty="0"/>
              <a:t>Competing on </a:t>
            </a:r>
            <a:r>
              <a:rPr lang="en-GB" sz="3000" b="1" dirty="0" smtClean="0">
                <a:effectLst>
                  <a:outerShdw blurRad="50800" dist="38100" dir="2700000" algn="tl" rotWithShape="0">
                    <a:prstClr val="black">
                      <a:alpha val="40000"/>
                    </a:prstClr>
                  </a:outerShdw>
                </a:effectLst>
              </a:rPr>
              <a:t>QUALITY</a:t>
            </a:r>
            <a:r>
              <a:rPr lang="en-GB" sz="3000" b="1" dirty="0" smtClean="0"/>
              <a:t>, supported by skilled workers with good jobs</a:t>
            </a:r>
            <a:endParaRPr lang="en-GB" sz="3000" dirty="0"/>
          </a:p>
        </p:txBody>
      </p:sp>
      <p:sp>
        <p:nvSpPr>
          <p:cNvPr id="11" name="Rectangle 10"/>
          <p:cNvSpPr/>
          <p:nvPr/>
        </p:nvSpPr>
        <p:spPr>
          <a:xfrm>
            <a:off x="4425280" y="4149080"/>
            <a:ext cx="4168616" cy="1477328"/>
          </a:xfrm>
          <a:prstGeom prst="rect">
            <a:avLst/>
          </a:prstGeom>
        </p:spPr>
        <p:txBody>
          <a:bodyPr wrap="square">
            <a:spAutoFit/>
          </a:bodyPr>
          <a:lstStyle/>
          <a:p>
            <a:r>
              <a:rPr lang="en-GB" sz="3000" b="1" dirty="0"/>
              <a:t>Competing on </a:t>
            </a:r>
            <a:r>
              <a:rPr lang="en-GB" sz="3000" b="1" dirty="0" smtClean="0">
                <a:effectLst>
                  <a:outerShdw blurRad="50800" dist="38100" dir="2700000" algn="tl" rotWithShape="0">
                    <a:prstClr val="black">
                      <a:alpha val="40000"/>
                    </a:prstClr>
                  </a:outerShdw>
                </a:effectLst>
              </a:rPr>
              <a:t>PRICE</a:t>
            </a:r>
            <a:r>
              <a:rPr lang="en-GB" sz="3000" b="1" dirty="0" smtClean="0"/>
              <a:t>, with labour as a cost to be minimised</a:t>
            </a:r>
            <a:endParaRPr lang="en-GB" sz="3000" dirty="0"/>
          </a:p>
        </p:txBody>
      </p:sp>
      <p:sp>
        <p:nvSpPr>
          <p:cNvPr id="12" name="Rectangle 11"/>
          <p:cNvSpPr/>
          <p:nvPr/>
        </p:nvSpPr>
        <p:spPr>
          <a:xfrm rot="16200000">
            <a:off x="2928625" y="2350879"/>
            <a:ext cx="2487405" cy="784830"/>
          </a:xfrm>
          <a:prstGeom prst="rect">
            <a:avLst/>
          </a:prstGeom>
        </p:spPr>
        <p:txBody>
          <a:bodyPr wrap="square">
            <a:spAutoFit/>
          </a:bodyPr>
          <a:lstStyle/>
          <a:p>
            <a:pPr algn="ctr"/>
            <a:r>
              <a:rPr lang="en-GB" sz="4500" b="1" dirty="0" smtClean="0">
                <a:solidFill>
                  <a:srgbClr val="CCCC00"/>
                </a:solidFill>
              </a:rPr>
              <a:t>HIGH</a:t>
            </a:r>
            <a:endParaRPr lang="en-GB" sz="4500" dirty="0">
              <a:solidFill>
                <a:srgbClr val="CCCC00"/>
              </a:solidFill>
            </a:endParaRPr>
          </a:p>
        </p:txBody>
      </p:sp>
      <p:sp>
        <p:nvSpPr>
          <p:cNvPr id="13" name="Rectangle 12"/>
          <p:cNvSpPr/>
          <p:nvPr/>
        </p:nvSpPr>
        <p:spPr>
          <a:xfrm rot="16200000">
            <a:off x="2970084" y="4495327"/>
            <a:ext cx="2487405" cy="784830"/>
          </a:xfrm>
          <a:prstGeom prst="rect">
            <a:avLst/>
          </a:prstGeom>
        </p:spPr>
        <p:txBody>
          <a:bodyPr wrap="square">
            <a:spAutoFit/>
          </a:bodyPr>
          <a:lstStyle/>
          <a:p>
            <a:pPr algn="ctr"/>
            <a:r>
              <a:rPr lang="en-GB" sz="4500" b="1" dirty="0" smtClean="0">
                <a:solidFill>
                  <a:srgbClr val="CCCC00"/>
                </a:solidFill>
              </a:rPr>
              <a:t>LOW</a:t>
            </a:r>
            <a:endParaRPr lang="en-GB" sz="4500" dirty="0">
              <a:solidFill>
                <a:srgbClr val="CCCC00"/>
              </a:solidFill>
            </a:endParaRPr>
          </a:p>
        </p:txBody>
      </p:sp>
    </p:spTree>
    <p:extLst>
      <p:ext uri="{BB962C8B-B14F-4D97-AF65-F5344CB8AC3E}">
        <p14:creationId xmlns:p14="http://schemas.microsoft.com/office/powerpoint/2010/main" val="9501631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79712" y="1038672"/>
            <a:ext cx="5112568" cy="451837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500" dirty="0" smtClean="0"/>
              <a:t>LOOKING INSIDE </a:t>
            </a:r>
            <a:br>
              <a:rPr lang="en-GB" sz="3500" dirty="0" smtClean="0"/>
            </a:br>
            <a:r>
              <a:rPr lang="en-GB" sz="3500" dirty="0" smtClean="0"/>
              <a:t>THE “BLACK BOX” </a:t>
            </a:r>
            <a:br>
              <a:rPr lang="en-GB" sz="3500" dirty="0" smtClean="0"/>
            </a:br>
            <a:r>
              <a:rPr lang="en-GB" sz="3500" dirty="0" smtClean="0"/>
              <a:t>OF EMPLOYERS</a:t>
            </a:r>
            <a:endParaRPr lang="en-GB" sz="3500" dirty="0"/>
          </a:p>
        </p:txBody>
      </p:sp>
    </p:spTree>
    <p:extLst>
      <p:ext uri="{BB962C8B-B14F-4D97-AF65-F5344CB8AC3E}">
        <p14:creationId xmlns:p14="http://schemas.microsoft.com/office/powerpoint/2010/main" val="2086189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356434" y="3241811"/>
            <a:ext cx="360040" cy="1987389"/>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696888" y="188640"/>
            <a:ext cx="8000946" cy="984885"/>
          </a:xfrm>
          <a:prstGeom prst="rect">
            <a:avLst/>
          </a:prstGeom>
        </p:spPr>
        <p:txBody>
          <a:bodyPr wrap="square">
            <a:spAutoFit/>
          </a:bodyPr>
          <a:lstStyle/>
          <a:p>
            <a:pPr algn="ctr">
              <a:defRPr/>
            </a:pPr>
            <a:r>
              <a:rPr lang="en-GB" sz="2500" b="1" dirty="0" smtClean="0"/>
              <a:t>INCIDENCE OF OVER- AND UNDERSKILLED</a:t>
            </a:r>
            <a:br>
              <a:rPr lang="en-GB" sz="2500" b="1" dirty="0" smtClean="0"/>
            </a:br>
            <a:r>
              <a:rPr lang="en-GB" sz="1500" b="1" dirty="0" smtClean="0"/>
              <a:t/>
            </a:r>
            <a:br>
              <a:rPr lang="en-GB" sz="1500" b="1" dirty="0" smtClean="0"/>
            </a:br>
            <a:r>
              <a:rPr lang="en-US" sz="1600" dirty="0"/>
              <a:t>Percentage of over- and under-skilled </a:t>
            </a:r>
            <a:r>
              <a:rPr lang="en-US" sz="1600" dirty="0" smtClean="0"/>
              <a:t>workers in literacy</a:t>
            </a:r>
            <a:endParaRPr lang="en-GB" sz="2500" b="1" dirty="0"/>
          </a:p>
        </p:txBody>
      </p:sp>
      <p:sp>
        <p:nvSpPr>
          <p:cNvPr id="6" name="Rectangle 5"/>
          <p:cNvSpPr/>
          <p:nvPr/>
        </p:nvSpPr>
        <p:spPr>
          <a:xfrm>
            <a:off x="271212" y="6453336"/>
            <a:ext cx="8424936" cy="276999"/>
          </a:xfrm>
          <a:prstGeom prst="rect">
            <a:avLst/>
          </a:prstGeom>
        </p:spPr>
        <p:txBody>
          <a:bodyPr wrap="square">
            <a:spAutoFit/>
          </a:bodyPr>
          <a:lstStyle/>
          <a:p>
            <a:r>
              <a:rPr lang="en-US" sz="1200" dirty="0" smtClean="0"/>
              <a:t>Source: Survey </a:t>
            </a:r>
            <a:r>
              <a:rPr lang="en-US" sz="1200" dirty="0"/>
              <a:t>of Adults Skills (PIAAC) (2012), Table </a:t>
            </a:r>
            <a:r>
              <a:rPr lang="en-US" sz="1200" dirty="0" smtClean="0"/>
              <a:t>4.25c.</a:t>
            </a:r>
            <a:endParaRPr lang="en-GB" sz="1200" dirty="0"/>
          </a:p>
        </p:txBody>
      </p:sp>
      <p:graphicFrame>
        <p:nvGraphicFramePr>
          <p:cNvPr id="11" name="Chart 10"/>
          <p:cNvGraphicFramePr>
            <a:graphicFrameLocks/>
          </p:cNvGraphicFramePr>
          <p:nvPr>
            <p:extLst>
              <p:ext uri="{D42A27DB-BD31-4B8C-83A1-F6EECF244321}">
                <p14:modId xmlns:p14="http://schemas.microsoft.com/office/powerpoint/2010/main" val="3710029772"/>
              </p:ext>
            </p:extLst>
          </p:nvPr>
        </p:nvGraphicFramePr>
        <p:xfrm>
          <a:off x="395137" y="1707356"/>
          <a:ext cx="8604447" cy="47459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3582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9114" y="364491"/>
            <a:ext cx="5324726" cy="861774"/>
          </a:xfrm>
          <a:prstGeom prst="rect">
            <a:avLst/>
          </a:prstGeom>
        </p:spPr>
        <p:txBody>
          <a:bodyPr wrap="none">
            <a:spAutoFit/>
          </a:bodyPr>
          <a:lstStyle/>
          <a:p>
            <a:pPr algn="ctr">
              <a:defRPr/>
            </a:pPr>
            <a:r>
              <a:rPr lang="en-GB" sz="2500" b="1" dirty="0" smtClean="0"/>
              <a:t>Share of Jobs with High Levels of </a:t>
            </a:r>
            <a:br>
              <a:rPr lang="en-GB" sz="2500" b="1" dirty="0" smtClean="0"/>
            </a:br>
            <a:r>
              <a:rPr lang="en-GB" sz="2500" b="1" dirty="0" smtClean="0"/>
              <a:t>High Performance Workplace Practices</a:t>
            </a:r>
            <a:endParaRPr lang="en-GB" sz="1500" dirty="0">
              <a:latin typeface="Calibri (Body)"/>
            </a:endParaRPr>
          </a:p>
        </p:txBody>
      </p:sp>
      <p:sp>
        <p:nvSpPr>
          <p:cNvPr id="42" name="Rectangle 41"/>
          <p:cNvSpPr/>
          <p:nvPr/>
        </p:nvSpPr>
        <p:spPr>
          <a:xfrm>
            <a:off x="607368" y="6313086"/>
            <a:ext cx="8424936" cy="276999"/>
          </a:xfrm>
          <a:prstGeom prst="rect">
            <a:avLst/>
          </a:prstGeom>
        </p:spPr>
        <p:txBody>
          <a:bodyPr wrap="square">
            <a:spAutoFit/>
          </a:bodyPr>
          <a:lstStyle/>
          <a:p>
            <a:r>
              <a:rPr lang="en-US" sz="1200" dirty="0" smtClean="0"/>
              <a:t>Source: OECD 2016 Employment Outlook</a:t>
            </a:r>
            <a:endParaRPr lang="en-GB" sz="1200" dirty="0"/>
          </a:p>
        </p:txBody>
      </p:sp>
      <p:graphicFrame>
        <p:nvGraphicFramePr>
          <p:cNvPr id="14" name="Chart 13"/>
          <p:cNvGraphicFramePr>
            <a:graphicFrameLocks/>
          </p:cNvGraphicFramePr>
          <p:nvPr>
            <p:extLst>
              <p:ext uri="{D42A27DB-BD31-4B8C-83A1-F6EECF244321}">
                <p14:modId xmlns:p14="http://schemas.microsoft.com/office/powerpoint/2010/main" val="1239934831"/>
              </p:ext>
            </p:extLst>
          </p:nvPr>
        </p:nvGraphicFramePr>
        <p:xfrm>
          <a:off x="607368" y="1628800"/>
          <a:ext cx="7781056" cy="46842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803104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5778" y="1268760"/>
            <a:ext cx="7655655" cy="4708981"/>
          </a:xfrm>
          <a:prstGeom prst="rect">
            <a:avLst/>
          </a:prstGeom>
        </p:spPr>
        <p:txBody>
          <a:bodyPr wrap="square">
            <a:spAutoFit/>
          </a:bodyPr>
          <a:lstStyle/>
          <a:p>
            <a:pPr algn="ctr">
              <a:defRPr/>
            </a:pPr>
            <a:r>
              <a:rPr lang="en-GB" sz="5000" b="1" dirty="0" smtClean="0"/>
              <a:t>Workers, employers, and economies can benefit from putting skills to better use, but what role can the </a:t>
            </a:r>
            <a:r>
              <a:rPr lang="en-GB" sz="5000" b="1" dirty="0" smtClean="0">
                <a:solidFill>
                  <a:schemeClr val="accent3">
                    <a:lumMod val="75000"/>
                  </a:schemeClr>
                </a:solidFill>
              </a:rPr>
              <a:t>public sector </a:t>
            </a:r>
            <a:r>
              <a:rPr lang="en-GB" sz="5000" b="1" dirty="0" smtClean="0"/>
              <a:t>play in making this happen?</a:t>
            </a:r>
            <a:endParaRPr lang="en-GB" sz="5000" b="1" dirty="0"/>
          </a:p>
        </p:txBody>
      </p:sp>
    </p:spTree>
    <p:extLst>
      <p:ext uri="{BB962C8B-B14F-4D97-AF65-F5344CB8AC3E}">
        <p14:creationId xmlns:p14="http://schemas.microsoft.com/office/powerpoint/2010/main" val="16912452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1" name="Picture 13" descr="C:\Users\rubin_a\AppData\Local\Microsoft\Windows\Temporary Internet Files\Content.IE5\X4WQ1WF1\retez-1374575962q29[1].jpg"/>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rot="4538274">
            <a:off x="4651436" y="1763167"/>
            <a:ext cx="7593162" cy="3679288"/>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rubin_a\AppData\Local\Microsoft\Windows\Temporary Internet Files\Content.IE5\E0HO78L9\gears[1].png"/>
          <p:cNvPicPr>
            <a:picLocks noChangeAspect="1" noChangeArrowheads="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1338586" y="764704"/>
            <a:ext cx="5118498" cy="511849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4824890" y="1123350"/>
            <a:ext cx="3816425" cy="4401205"/>
          </a:xfrm>
          <a:prstGeom prst="rect">
            <a:avLst/>
          </a:prstGeom>
        </p:spPr>
        <p:txBody>
          <a:bodyPr wrap="square">
            <a:spAutoFit/>
          </a:bodyPr>
          <a:lstStyle/>
          <a:p>
            <a:pPr algn="ctr">
              <a:defRPr/>
            </a:pPr>
            <a:r>
              <a:rPr lang="en-GB" sz="4000" b="1" dirty="0" smtClean="0">
                <a:solidFill>
                  <a:schemeClr val="accent3">
                    <a:lumMod val="75000"/>
                  </a:schemeClr>
                </a:solidFill>
              </a:rPr>
              <a:t>Moving employers up the value chain to products and services that require higher skilled workers</a:t>
            </a:r>
            <a:endParaRPr lang="en-GB" sz="4000" b="1" dirty="0">
              <a:solidFill>
                <a:schemeClr val="accent3">
                  <a:lumMod val="75000"/>
                </a:schemeClr>
              </a:solidFill>
            </a:endParaRPr>
          </a:p>
        </p:txBody>
      </p:sp>
      <p:sp>
        <p:nvSpPr>
          <p:cNvPr id="7" name="Rectangle 6"/>
          <p:cNvSpPr/>
          <p:nvPr/>
        </p:nvSpPr>
        <p:spPr>
          <a:xfrm>
            <a:off x="695597" y="1431127"/>
            <a:ext cx="3493854" cy="3785652"/>
          </a:xfrm>
          <a:prstGeom prst="rect">
            <a:avLst/>
          </a:prstGeom>
        </p:spPr>
        <p:txBody>
          <a:bodyPr wrap="square">
            <a:spAutoFit/>
          </a:bodyPr>
          <a:lstStyle/>
          <a:p>
            <a:pPr algn="ctr">
              <a:defRPr/>
            </a:pPr>
            <a:r>
              <a:rPr lang="en-GB" sz="4000" b="1" dirty="0" smtClean="0">
                <a:solidFill>
                  <a:schemeClr val="accent3">
                    <a:lumMod val="75000"/>
                  </a:schemeClr>
                </a:solidFill>
              </a:rPr>
              <a:t>Supporting employees in reshaping work organisation </a:t>
            </a:r>
            <a:br>
              <a:rPr lang="en-GB" sz="4000" b="1" dirty="0" smtClean="0">
                <a:solidFill>
                  <a:schemeClr val="accent3">
                    <a:lumMod val="75000"/>
                  </a:schemeClr>
                </a:solidFill>
              </a:rPr>
            </a:br>
            <a:r>
              <a:rPr lang="en-GB" sz="4000" b="1" dirty="0" smtClean="0">
                <a:solidFill>
                  <a:schemeClr val="accent3">
                    <a:lumMod val="75000"/>
                  </a:schemeClr>
                </a:solidFill>
              </a:rPr>
              <a:t>to </a:t>
            </a:r>
            <a:r>
              <a:rPr lang="en-GB" sz="4000" b="1" dirty="0">
                <a:solidFill>
                  <a:schemeClr val="accent3">
                    <a:lumMod val="75000"/>
                  </a:schemeClr>
                </a:solidFill>
              </a:rPr>
              <a:t>ensure skills are fully used </a:t>
            </a:r>
          </a:p>
        </p:txBody>
      </p:sp>
    </p:spTree>
    <p:extLst>
      <p:ext uri="{BB962C8B-B14F-4D97-AF65-F5344CB8AC3E}">
        <p14:creationId xmlns:p14="http://schemas.microsoft.com/office/powerpoint/2010/main" val="4643666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11755" y="404664"/>
            <a:ext cx="5319406" cy="477054"/>
          </a:xfrm>
          <a:prstGeom prst="rect">
            <a:avLst/>
          </a:prstGeom>
        </p:spPr>
        <p:txBody>
          <a:bodyPr wrap="none">
            <a:spAutoFit/>
          </a:bodyPr>
          <a:lstStyle/>
          <a:p>
            <a:pPr algn="ctr">
              <a:defRPr/>
            </a:pPr>
            <a:r>
              <a:rPr lang="en-GB" sz="2500" b="1" dirty="0" smtClean="0"/>
              <a:t>WORKING DIRECTLY WITH EMPLOYERS</a:t>
            </a:r>
            <a:endParaRPr lang="en-GB" sz="2500" b="1" dirty="0"/>
          </a:p>
        </p:txBody>
      </p:sp>
      <p:sp>
        <p:nvSpPr>
          <p:cNvPr id="3" name="Rectangle 2"/>
          <p:cNvSpPr/>
          <p:nvPr/>
        </p:nvSpPr>
        <p:spPr>
          <a:xfrm>
            <a:off x="3440424" y="8181528"/>
            <a:ext cx="1755609" cy="1631216"/>
          </a:xfrm>
          <a:prstGeom prst="rect">
            <a:avLst/>
          </a:prstGeom>
        </p:spPr>
        <p:txBody>
          <a:bodyPr wrap="none">
            <a:spAutoFit/>
          </a:bodyPr>
          <a:lstStyle/>
          <a:p>
            <a:pPr algn="ctr">
              <a:defRPr/>
            </a:pPr>
            <a:endParaRPr lang="en-GB" sz="2500" b="1" dirty="0"/>
          </a:p>
          <a:p>
            <a:pPr algn="ctr">
              <a:defRPr/>
            </a:pPr>
            <a:r>
              <a:rPr lang="en-GB" sz="2500" b="1" dirty="0" smtClean="0"/>
              <a:t>SUSAN</a:t>
            </a:r>
          </a:p>
          <a:p>
            <a:pPr algn="ctr">
              <a:defRPr/>
            </a:pPr>
            <a:endParaRPr lang="en-GB" sz="2500" b="1" dirty="0"/>
          </a:p>
          <a:p>
            <a:pPr algn="ctr">
              <a:defRPr/>
            </a:pPr>
            <a:r>
              <a:rPr lang="en-GB" sz="2500" b="1" dirty="0" smtClean="0"/>
              <a:t>SINGAPORE</a:t>
            </a:r>
          </a:p>
        </p:txBody>
      </p:sp>
      <p:sp>
        <p:nvSpPr>
          <p:cNvPr id="6" name="Rectangle 5"/>
          <p:cNvSpPr/>
          <p:nvPr/>
        </p:nvSpPr>
        <p:spPr>
          <a:xfrm>
            <a:off x="1043066" y="764704"/>
            <a:ext cx="7056784" cy="3970318"/>
          </a:xfrm>
          <a:prstGeom prst="rect">
            <a:avLst/>
          </a:prstGeom>
        </p:spPr>
        <p:txBody>
          <a:bodyPr wrap="square">
            <a:spAutoFit/>
          </a:bodyPr>
          <a:lstStyle/>
          <a:p>
            <a:pPr algn="ctr">
              <a:defRPr/>
            </a:pPr>
            <a:endParaRPr lang="en-GB" sz="2800" b="1" dirty="0"/>
          </a:p>
          <a:p>
            <a:pPr marL="342900" indent="-342900">
              <a:buFont typeface="Arial" panose="020B0604020202020204" pitchFamily="34" charset="0"/>
              <a:buChar char="•"/>
              <a:defRPr/>
            </a:pPr>
            <a:r>
              <a:rPr lang="en-GB" sz="2800" dirty="0"/>
              <a:t>Building awareness and buy-in </a:t>
            </a:r>
          </a:p>
          <a:p>
            <a:pPr>
              <a:defRPr/>
            </a:pPr>
            <a:endParaRPr lang="en-GB" sz="2800" dirty="0" smtClean="0"/>
          </a:p>
          <a:p>
            <a:pPr marL="342900" indent="-342900">
              <a:buFont typeface="Arial" panose="020B0604020202020204" pitchFamily="34" charset="0"/>
              <a:buChar char="•"/>
              <a:defRPr/>
            </a:pPr>
            <a:r>
              <a:rPr lang="en-GB" sz="2800" dirty="0" smtClean="0"/>
              <a:t>Providing support for employers to diagnose weaknesses in work organisation and implement improvements</a:t>
            </a:r>
          </a:p>
          <a:p>
            <a:pPr>
              <a:defRPr/>
            </a:pPr>
            <a:endParaRPr lang="en-GB" sz="2800" dirty="0" smtClean="0"/>
          </a:p>
          <a:p>
            <a:pPr marL="342900" indent="-342900">
              <a:buFont typeface="Arial" panose="020B0604020202020204" pitchFamily="34" charset="0"/>
              <a:buChar char="•"/>
              <a:defRPr/>
            </a:pPr>
            <a:r>
              <a:rPr lang="en-GB" sz="2800" dirty="0" smtClean="0"/>
              <a:t>Creating support networks and promoting peer learning </a:t>
            </a:r>
          </a:p>
        </p:txBody>
      </p:sp>
      <p:sp>
        <p:nvSpPr>
          <p:cNvPr id="13" name="Rounded Rectangle 12"/>
          <p:cNvSpPr/>
          <p:nvPr/>
        </p:nvSpPr>
        <p:spPr>
          <a:xfrm rot="21098502">
            <a:off x="3194911" y="4843274"/>
            <a:ext cx="2753095" cy="1601790"/>
          </a:xfrm>
          <a:prstGeom prst="roundRect">
            <a:avLst/>
          </a:prstGeom>
          <a:noFill/>
          <a:ln w="1270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a:solidFill>
                  <a:schemeClr val="accent3">
                    <a:lumMod val="75000"/>
                  </a:schemeClr>
                </a:solidFill>
                <a:latin typeface="Arial Black" panose="020B0A04020102020204" pitchFamily="34" charset="0"/>
                <a:cs typeface="Arial" panose="020B0604020202020204" pitchFamily="34" charset="0"/>
              </a:rPr>
              <a:t>Finland: </a:t>
            </a:r>
            <a:br>
              <a:rPr lang="en-GB" sz="2500" b="1" dirty="0">
                <a:solidFill>
                  <a:schemeClr val="accent3">
                    <a:lumMod val="75000"/>
                  </a:schemeClr>
                </a:solidFill>
                <a:latin typeface="Arial Black" panose="020B0A04020102020204" pitchFamily="34" charset="0"/>
                <a:cs typeface="Arial" panose="020B0604020202020204" pitchFamily="34" charset="0"/>
              </a:rPr>
            </a:br>
            <a:r>
              <a:rPr lang="en-GB" sz="2500" b="1" dirty="0" err="1" smtClean="0">
                <a:solidFill>
                  <a:schemeClr val="accent3">
                    <a:lumMod val="75000"/>
                  </a:schemeClr>
                </a:solidFill>
                <a:latin typeface="Arial Black" panose="020B0A04020102020204" pitchFamily="34" charset="0"/>
                <a:cs typeface="Arial" panose="020B0604020202020204" pitchFamily="34" charset="0"/>
              </a:rPr>
              <a:t>Liideri</a:t>
            </a:r>
            <a:endParaRPr lang="en-GB" sz="2500" b="1" dirty="0">
              <a:solidFill>
                <a:schemeClr val="accent3">
                  <a:lumMod val="75000"/>
                </a:schemeClr>
              </a:solidFill>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41841712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28166" y="404664"/>
            <a:ext cx="5086584" cy="477054"/>
          </a:xfrm>
          <a:prstGeom prst="rect">
            <a:avLst/>
          </a:prstGeom>
        </p:spPr>
        <p:txBody>
          <a:bodyPr wrap="none">
            <a:spAutoFit/>
          </a:bodyPr>
          <a:lstStyle/>
          <a:p>
            <a:pPr algn="ctr">
              <a:defRPr/>
            </a:pPr>
            <a:r>
              <a:rPr lang="en-GB" sz="2500" b="1" dirty="0"/>
              <a:t>TAKING A SECTOR-BASED APPROACH</a:t>
            </a:r>
          </a:p>
        </p:txBody>
      </p:sp>
      <p:sp>
        <p:nvSpPr>
          <p:cNvPr id="3" name="Rectangle 2"/>
          <p:cNvSpPr/>
          <p:nvPr/>
        </p:nvSpPr>
        <p:spPr>
          <a:xfrm>
            <a:off x="3440424" y="8181528"/>
            <a:ext cx="1755609" cy="1631216"/>
          </a:xfrm>
          <a:prstGeom prst="rect">
            <a:avLst/>
          </a:prstGeom>
        </p:spPr>
        <p:txBody>
          <a:bodyPr wrap="none">
            <a:spAutoFit/>
          </a:bodyPr>
          <a:lstStyle/>
          <a:p>
            <a:pPr algn="ctr">
              <a:defRPr/>
            </a:pPr>
            <a:endParaRPr lang="en-GB" sz="2500" b="1" dirty="0"/>
          </a:p>
          <a:p>
            <a:pPr algn="ctr">
              <a:defRPr/>
            </a:pPr>
            <a:r>
              <a:rPr lang="en-GB" sz="2500" b="1" dirty="0" smtClean="0"/>
              <a:t>SUSAN</a:t>
            </a:r>
          </a:p>
          <a:p>
            <a:pPr algn="ctr">
              <a:defRPr/>
            </a:pPr>
            <a:endParaRPr lang="en-GB" sz="2500" b="1" dirty="0"/>
          </a:p>
          <a:p>
            <a:pPr algn="ctr">
              <a:defRPr/>
            </a:pPr>
            <a:r>
              <a:rPr lang="en-GB" sz="2500" b="1" dirty="0" smtClean="0"/>
              <a:t>SINGAPORE</a:t>
            </a:r>
          </a:p>
        </p:txBody>
      </p:sp>
      <p:sp>
        <p:nvSpPr>
          <p:cNvPr id="6" name="Rectangle 5"/>
          <p:cNvSpPr/>
          <p:nvPr/>
        </p:nvSpPr>
        <p:spPr>
          <a:xfrm>
            <a:off x="755576" y="1196752"/>
            <a:ext cx="7776864" cy="3600986"/>
          </a:xfrm>
          <a:prstGeom prst="rect">
            <a:avLst/>
          </a:prstGeom>
        </p:spPr>
        <p:txBody>
          <a:bodyPr wrap="square">
            <a:spAutoFit/>
          </a:bodyPr>
          <a:lstStyle/>
          <a:p>
            <a:pPr marL="342900" indent="-342900">
              <a:buFont typeface="Arial" panose="020B0604020202020204" pitchFamily="34" charset="0"/>
              <a:buChar char="•"/>
              <a:defRPr/>
            </a:pPr>
            <a:r>
              <a:rPr lang="en-GB" sz="2800" dirty="0" smtClean="0"/>
              <a:t>Making moving to the high road a “win-win” in the short and long-term</a:t>
            </a:r>
          </a:p>
          <a:p>
            <a:pPr marL="342900" indent="-342900">
              <a:buFont typeface="Arial" panose="020B0604020202020204" pitchFamily="34" charset="0"/>
              <a:buChar char="•"/>
              <a:defRPr/>
            </a:pPr>
            <a:endParaRPr lang="en-GB" sz="2000" dirty="0" smtClean="0"/>
          </a:p>
          <a:p>
            <a:pPr marL="342900" indent="-342900">
              <a:buFont typeface="Arial" panose="020B0604020202020204" pitchFamily="34" charset="0"/>
              <a:buChar char="•"/>
              <a:defRPr/>
            </a:pPr>
            <a:r>
              <a:rPr lang="en-GB" sz="2800" dirty="0" smtClean="0"/>
              <a:t>Identify sectors with a high proportion of low quality jobs</a:t>
            </a:r>
          </a:p>
          <a:p>
            <a:pPr>
              <a:defRPr/>
            </a:pPr>
            <a:endParaRPr lang="en-GB" sz="2000" dirty="0" smtClean="0"/>
          </a:p>
          <a:p>
            <a:pPr marL="342900" indent="-342900">
              <a:buFont typeface="Arial" panose="020B0604020202020204" pitchFamily="34" charset="0"/>
              <a:buChar char="•"/>
              <a:defRPr/>
            </a:pPr>
            <a:r>
              <a:rPr lang="en-GB" sz="2800" dirty="0" smtClean="0"/>
              <a:t>Seizing the opportunities that “triggers” can bring</a:t>
            </a:r>
          </a:p>
          <a:p>
            <a:pPr>
              <a:defRPr/>
            </a:pPr>
            <a:endParaRPr lang="en-GB" sz="2000" dirty="0" smtClean="0"/>
          </a:p>
          <a:p>
            <a:pPr marL="342900" indent="-342900">
              <a:buFont typeface="Arial" panose="020B0604020202020204" pitchFamily="34" charset="0"/>
              <a:buChar char="•"/>
              <a:defRPr/>
            </a:pPr>
            <a:r>
              <a:rPr lang="en-GB" sz="2800" dirty="0" smtClean="0"/>
              <a:t>Considering broader institutional factors</a:t>
            </a:r>
          </a:p>
        </p:txBody>
      </p:sp>
      <p:sp>
        <p:nvSpPr>
          <p:cNvPr id="9" name="Rounded Rectangle 8"/>
          <p:cNvSpPr/>
          <p:nvPr/>
        </p:nvSpPr>
        <p:spPr>
          <a:xfrm rot="21098502">
            <a:off x="3542224" y="4927745"/>
            <a:ext cx="2753095" cy="1601790"/>
          </a:xfrm>
          <a:prstGeom prst="roundRect">
            <a:avLst/>
          </a:prstGeom>
          <a:noFill/>
          <a:ln w="1270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smtClean="0">
                <a:solidFill>
                  <a:schemeClr val="accent3">
                    <a:lumMod val="75000"/>
                  </a:schemeClr>
                </a:solidFill>
                <a:latin typeface="Arial Black" panose="020B0A04020102020204" pitchFamily="34" charset="0"/>
                <a:cs typeface="Arial" panose="020B0604020202020204" pitchFamily="34" charset="0"/>
              </a:rPr>
              <a:t>UK: </a:t>
            </a:r>
            <a:r>
              <a:rPr lang="en-GB" sz="2500" b="1" dirty="0">
                <a:solidFill>
                  <a:schemeClr val="accent3">
                    <a:lumMod val="75000"/>
                  </a:schemeClr>
                </a:solidFill>
                <a:latin typeface="Arial Black" panose="020B0A04020102020204" pitchFamily="34" charset="0"/>
                <a:cs typeface="Arial" panose="020B0604020202020204" pitchFamily="34" charset="0"/>
              </a:rPr>
              <a:t/>
            </a:r>
            <a:br>
              <a:rPr lang="en-GB" sz="2500" b="1" dirty="0">
                <a:solidFill>
                  <a:schemeClr val="accent3">
                    <a:lumMod val="75000"/>
                  </a:schemeClr>
                </a:solidFill>
                <a:latin typeface="Arial Black" panose="020B0A04020102020204" pitchFamily="34" charset="0"/>
                <a:cs typeface="Arial" panose="020B0604020202020204" pitchFamily="34" charset="0"/>
              </a:rPr>
            </a:br>
            <a:r>
              <a:rPr lang="en-GB" sz="2500" b="1" dirty="0" smtClean="0">
                <a:solidFill>
                  <a:schemeClr val="accent3">
                    <a:lumMod val="75000"/>
                  </a:schemeClr>
                </a:solidFill>
                <a:latin typeface="Arial Black" panose="020B0A04020102020204" pitchFamily="34" charset="0"/>
                <a:cs typeface="Arial" panose="020B0604020202020204" pitchFamily="34" charset="0"/>
              </a:rPr>
              <a:t>Futures Programme</a:t>
            </a:r>
            <a:endParaRPr lang="en-GB" sz="2500" b="1" dirty="0">
              <a:solidFill>
                <a:schemeClr val="accent3">
                  <a:lumMod val="75000"/>
                </a:schemeClr>
              </a:solidFill>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25118653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ECD_English_white">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OECD_English_white</Template>
  <TotalTime>1709</TotalTime>
  <Words>2260</Words>
  <Application>Microsoft Office PowerPoint</Application>
  <PresentationFormat>Affichage à l'écran (4:3)</PresentationFormat>
  <Paragraphs>147</Paragraphs>
  <Slides>12</Slides>
  <Notes>12</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12</vt:i4>
      </vt:variant>
    </vt:vector>
  </HeadingPairs>
  <TitlesOfParts>
    <vt:vector size="20" baseType="lpstr">
      <vt:lpstr>Arial</vt:lpstr>
      <vt:lpstr>Arial Black</vt:lpstr>
      <vt:lpstr>Calibri</vt:lpstr>
      <vt:lpstr>Calibri (Body)</vt:lpstr>
      <vt:lpstr>Georgia</vt:lpstr>
      <vt:lpstr>Helvetica 65 Medium</vt:lpstr>
      <vt:lpstr>OECD_English_white</vt:lpstr>
      <vt:lpstr>Custom Design</vt:lpstr>
      <vt:lpstr>Putting skills to good use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OECD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RUBIN Anna</dc:creator>
  <cp:lastModifiedBy>B K</cp:lastModifiedBy>
  <cp:revision>97</cp:revision>
  <cp:lastPrinted>2016-07-11T14:40:03Z</cp:lastPrinted>
  <dcterms:created xsi:type="dcterms:W3CDTF">2016-05-20T12:48:30Z</dcterms:created>
  <dcterms:modified xsi:type="dcterms:W3CDTF">2016-07-12T07:31:34Z</dcterms:modified>
</cp:coreProperties>
</file>