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3"/>
  </p:notesMasterIdLst>
  <p:handoutMasterIdLst>
    <p:handoutMasterId r:id="rId14"/>
  </p:handoutMasterIdLst>
  <p:sldIdLst>
    <p:sldId id="256" r:id="rId2"/>
    <p:sldId id="283" r:id="rId3"/>
    <p:sldId id="285" r:id="rId4"/>
    <p:sldId id="284" r:id="rId5"/>
    <p:sldId id="286" r:id="rId6"/>
    <p:sldId id="290" r:id="rId7"/>
    <p:sldId id="291" r:id="rId8"/>
    <p:sldId id="293" r:id="rId9"/>
    <p:sldId id="292" r:id="rId10"/>
    <p:sldId id="294" r:id="rId11"/>
    <p:sldId id="287" r:id="rId12"/>
  </p:sldIdLst>
  <p:sldSz cx="9144000" cy="6858000" type="screen4x3"/>
  <p:notesSz cx="6805613" cy="99441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clrMru>
    <a:srgbClr val="EDE31F"/>
    <a:srgbClr val="E7D025"/>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12" autoAdjust="0"/>
  </p:normalViewPr>
  <p:slideViewPr>
    <p:cSldViewPr>
      <p:cViewPr>
        <p:scale>
          <a:sx n="100" d="100"/>
          <a:sy n="100" d="100"/>
        </p:scale>
        <p:origin x="-1784"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40BE46-72EA-C343-B9E8-8B569199E463}" type="doc">
      <dgm:prSet loTypeId="urn:microsoft.com/office/officeart/2005/8/layout/arrow4" loCatId="" qsTypeId="urn:microsoft.com/office/officeart/2005/8/quickstyle/simple4" qsCatId="simple" csTypeId="urn:microsoft.com/office/officeart/2005/8/colors/accent1_2" csCatId="accent1" phldr="1"/>
      <dgm:spPr/>
      <dgm:t>
        <a:bodyPr/>
        <a:lstStyle/>
        <a:p>
          <a:endParaRPr lang="pl-PL"/>
        </a:p>
      </dgm:t>
    </dgm:pt>
    <dgm:pt modelId="{2499816F-31CE-A14C-9E8C-2C472B00EFDF}">
      <dgm:prSet phldrT="[Tekst]"/>
      <dgm:spPr/>
      <dgm:t>
        <a:bodyPr/>
        <a:lstStyle/>
        <a:p>
          <a:r>
            <a:rPr lang="pl-PL" noProof="0" dirty="0" smtClean="0"/>
            <a:t>Regulacje prawne dotyczące polityki rynku pracy i kształcenia zawodowego zapewniają elastyczność, ale…</a:t>
          </a:r>
        </a:p>
      </dgm:t>
    </dgm:pt>
    <dgm:pt modelId="{9FDD7E37-600A-5648-B119-218F49745375}" type="parTrans" cxnId="{C2974A86-8AB9-B342-953E-0A1F7E4D25AA}">
      <dgm:prSet/>
      <dgm:spPr/>
      <dgm:t>
        <a:bodyPr/>
        <a:lstStyle/>
        <a:p>
          <a:endParaRPr lang="pl-PL"/>
        </a:p>
      </dgm:t>
    </dgm:pt>
    <dgm:pt modelId="{94BE055A-4AD1-914A-AD4C-5D02F3366E23}" type="sibTrans" cxnId="{C2974A86-8AB9-B342-953E-0A1F7E4D25AA}">
      <dgm:prSet/>
      <dgm:spPr/>
      <dgm:t>
        <a:bodyPr/>
        <a:lstStyle/>
        <a:p>
          <a:endParaRPr lang="pl-PL"/>
        </a:p>
      </dgm:t>
    </dgm:pt>
    <dgm:pt modelId="{79C5D31F-5D9A-6F4B-8F35-24A9B71A8110}">
      <dgm:prSet phldrT="[Tekst]"/>
      <dgm:spPr/>
      <dgm:t>
        <a:bodyPr/>
        <a:lstStyle/>
        <a:p>
          <a:r>
            <a:rPr lang="pl-PL" noProof="0" dirty="0" smtClean="0"/>
            <a:t>W praktyce możliwości te nie są w pełni wykorzystane z powodu zbyt słabego potencjału, niezbędnego aby rzeczywiście dostosowywać lokalne polityki do potrzeb rynku pracy</a:t>
          </a:r>
        </a:p>
      </dgm:t>
    </dgm:pt>
    <dgm:pt modelId="{93E5930D-D084-5C4A-A55F-ED9985325742}" type="parTrans" cxnId="{17463C0F-3500-074D-8DE4-55FA52DCD3E5}">
      <dgm:prSet/>
      <dgm:spPr/>
      <dgm:t>
        <a:bodyPr/>
        <a:lstStyle/>
        <a:p>
          <a:endParaRPr lang="pl-PL"/>
        </a:p>
      </dgm:t>
    </dgm:pt>
    <dgm:pt modelId="{2F000D9A-6341-1C4D-B145-1B5E249C4FB8}" type="sibTrans" cxnId="{17463C0F-3500-074D-8DE4-55FA52DCD3E5}">
      <dgm:prSet/>
      <dgm:spPr/>
      <dgm:t>
        <a:bodyPr/>
        <a:lstStyle/>
        <a:p>
          <a:endParaRPr lang="pl-PL"/>
        </a:p>
      </dgm:t>
    </dgm:pt>
    <dgm:pt modelId="{3AD73AA0-269C-4041-8667-28D3A2FA5ABE}" type="pres">
      <dgm:prSet presAssocID="{5040BE46-72EA-C343-B9E8-8B569199E463}" presName="compositeShape" presStyleCnt="0">
        <dgm:presLayoutVars>
          <dgm:chMax val="2"/>
          <dgm:dir/>
          <dgm:resizeHandles val="exact"/>
        </dgm:presLayoutVars>
      </dgm:prSet>
      <dgm:spPr/>
      <dgm:t>
        <a:bodyPr/>
        <a:lstStyle/>
        <a:p>
          <a:endParaRPr lang="pl-PL"/>
        </a:p>
      </dgm:t>
    </dgm:pt>
    <dgm:pt modelId="{60F2B380-4D77-1644-A0C5-1D3011A4494E}" type="pres">
      <dgm:prSet presAssocID="{2499816F-31CE-A14C-9E8C-2C472B00EFDF}" presName="upArrow" presStyleLbl="node1" presStyleIdx="0" presStyleCnt="2"/>
      <dgm:spPr/>
    </dgm:pt>
    <dgm:pt modelId="{B9A84B4E-3367-CA45-BAD8-169BB9423330}" type="pres">
      <dgm:prSet presAssocID="{2499816F-31CE-A14C-9E8C-2C472B00EFDF}" presName="upArrowText" presStyleLbl="revTx" presStyleIdx="0" presStyleCnt="2">
        <dgm:presLayoutVars>
          <dgm:chMax val="0"/>
          <dgm:bulletEnabled val="1"/>
        </dgm:presLayoutVars>
      </dgm:prSet>
      <dgm:spPr/>
      <dgm:t>
        <a:bodyPr/>
        <a:lstStyle/>
        <a:p>
          <a:endParaRPr lang="pl-PL"/>
        </a:p>
      </dgm:t>
    </dgm:pt>
    <dgm:pt modelId="{8366200B-7265-1643-ABFD-A8B3416B42E5}" type="pres">
      <dgm:prSet presAssocID="{79C5D31F-5D9A-6F4B-8F35-24A9B71A8110}" presName="downArrow" presStyleLbl="node1" presStyleIdx="1" presStyleCnt="2"/>
      <dgm:spPr/>
    </dgm:pt>
    <dgm:pt modelId="{22A84E27-69B1-D646-9CB1-9659A979D48B}" type="pres">
      <dgm:prSet presAssocID="{79C5D31F-5D9A-6F4B-8F35-24A9B71A8110}" presName="downArrowText" presStyleLbl="revTx" presStyleIdx="1" presStyleCnt="2">
        <dgm:presLayoutVars>
          <dgm:chMax val="0"/>
          <dgm:bulletEnabled val="1"/>
        </dgm:presLayoutVars>
      </dgm:prSet>
      <dgm:spPr/>
      <dgm:t>
        <a:bodyPr/>
        <a:lstStyle/>
        <a:p>
          <a:endParaRPr lang="pl-PL"/>
        </a:p>
      </dgm:t>
    </dgm:pt>
  </dgm:ptLst>
  <dgm:cxnLst>
    <dgm:cxn modelId="{C2974A86-8AB9-B342-953E-0A1F7E4D25AA}" srcId="{5040BE46-72EA-C343-B9E8-8B569199E463}" destId="{2499816F-31CE-A14C-9E8C-2C472B00EFDF}" srcOrd="0" destOrd="0" parTransId="{9FDD7E37-600A-5648-B119-218F49745375}" sibTransId="{94BE055A-4AD1-914A-AD4C-5D02F3366E23}"/>
    <dgm:cxn modelId="{4ECF62CB-55AD-7449-8DFE-247FA0791C7D}" type="presOf" srcId="{5040BE46-72EA-C343-B9E8-8B569199E463}" destId="{3AD73AA0-269C-4041-8667-28D3A2FA5ABE}" srcOrd="0" destOrd="0" presId="urn:microsoft.com/office/officeart/2005/8/layout/arrow4"/>
    <dgm:cxn modelId="{7B1AEE88-D57A-9D4B-9BE0-44467B712AF6}" type="presOf" srcId="{2499816F-31CE-A14C-9E8C-2C472B00EFDF}" destId="{B9A84B4E-3367-CA45-BAD8-169BB9423330}" srcOrd="0" destOrd="0" presId="urn:microsoft.com/office/officeart/2005/8/layout/arrow4"/>
    <dgm:cxn modelId="{75496AE9-30E9-FC4E-81D1-D278D18A55A5}" type="presOf" srcId="{79C5D31F-5D9A-6F4B-8F35-24A9B71A8110}" destId="{22A84E27-69B1-D646-9CB1-9659A979D48B}" srcOrd="0" destOrd="0" presId="urn:microsoft.com/office/officeart/2005/8/layout/arrow4"/>
    <dgm:cxn modelId="{17463C0F-3500-074D-8DE4-55FA52DCD3E5}" srcId="{5040BE46-72EA-C343-B9E8-8B569199E463}" destId="{79C5D31F-5D9A-6F4B-8F35-24A9B71A8110}" srcOrd="1" destOrd="0" parTransId="{93E5930D-D084-5C4A-A55F-ED9985325742}" sibTransId="{2F000D9A-6341-1C4D-B145-1B5E249C4FB8}"/>
    <dgm:cxn modelId="{E86E942F-A46E-9746-B2B0-912D72441155}" type="presParOf" srcId="{3AD73AA0-269C-4041-8667-28D3A2FA5ABE}" destId="{60F2B380-4D77-1644-A0C5-1D3011A4494E}" srcOrd="0" destOrd="0" presId="urn:microsoft.com/office/officeart/2005/8/layout/arrow4"/>
    <dgm:cxn modelId="{3F2F5228-206D-414D-A1E1-7CD1BF8D97FF}" type="presParOf" srcId="{3AD73AA0-269C-4041-8667-28D3A2FA5ABE}" destId="{B9A84B4E-3367-CA45-BAD8-169BB9423330}" srcOrd="1" destOrd="0" presId="urn:microsoft.com/office/officeart/2005/8/layout/arrow4"/>
    <dgm:cxn modelId="{3ED0ED1A-6F5A-F540-8389-A6FF673E7467}" type="presParOf" srcId="{3AD73AA0-269C-4041-8667-28D3A2FA5ABE}" destId="{8366200B-7265-1643-ABFD-A8B3416B42E5}" srcOrd="2" destOrd="0" presId="urn:microsoft.com/office/officeart/2005/8/layout/arrow4"/>
    <dgm:cxn modelId="{3EFF9DA4-DB93-7846-A45A-89F887A5DCA4}" type="presParOf" srcId="{3AD73AA0-269C-4041-8667-28D3A2FA5ABE}" destId="{22A84E27-69B1-D646-9CB1-9659A979D48B}"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90B3DD-82B8-7C4E-B3E0-13C854982ED9}"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pl-PL"/>
        </a:p>
      </dgm:t>
    </dgm:pt>
    <dgm:pt modelId="{DC4AAE54-38CB-0248-895F-6F9731943545}">
      <dgm:prSet phldrT="[Tekst]"/>
      <dgm:spPr/>
      <dgm:t>
        <a:bodyPr/>
        <a:lstStyle/>
        <a:p>
          <a:r>
            <a:rPr lang="pl-PL" noProof="0" dirty="0" smtClean="0"/>
            <a:t>Elastyczna adaptacja polityk lokalnych do potrzeb rynku pracy</a:t>
          </a:r>
        </a:p>
      </dgm:t>
    </dgm:pt>
    <dgm:pt modelId="{E2BDAB14-57B0-5944-A0C0-2E270E4E28B2}" type="parTrans" cxnId="{CE55F849-6608-0546-B38A-42D0EB3075D0}">
      <dgm:prSet/>
      <dgm:spPr/>
      <dgm:t>
        <a:bodyPr/>
        <a:lstStyle/>
        <a:p>
          <a:endParaRPr lang="pl-PL"/>
        </a:p>
      </dgm:t>
    </dgm:pt>
    <dgm:pt modelId="{2C745041-E437-1441-A919-AB06AE345593}" type="sibTrans" cxnId="{CE55F849-6608-0546-B38A-42D0EB3075D0}">
      <dgm:prSet/>
      <dgm:spPr/>
      <dgm:t>
        <a:bodyPr/>
        <a:lstStyle/>
        <a:p>
          <a:endParaRPr lang="pl-PL"/>
        </a:p>
      </dgm:t>
    </dgm:pt>
    <dgm:pt modelId="{740FCF18-20AE-024A-A8C7-1C9D633C6D69}">
      <dgm:prSet phldrT="[Tekst]"/>
      <dgm:spPr/>
      <dgm:t>
        <a:bodyPr/>
        <a:lstStyle/>
        <a:p>
          <a:r>
            <a:rPr lang="pl-PL" noProof="0" dirty="0" smtClean="0"/>
            <a:t>Mechanizmy współpracy pomiędzy szkolnictwem zawodowym i przedsiębiorstwami</a:t>
          </a:r>
          <a:endParaRPr lang="pl-PL" noProof="0" dirty="0"/>
        </a:p>
      </dgm:t>
    </dgm:pt>
    <dgm:pt modelId="{C8624AC1-9EBA-004C-8D20-FD6A4E9F3479}" type="parTrans" cxnId="{15789FE9-5BBD-3D4D-800E-551349FA70BE}">
      <dgm:prSet/>
      <dgm:spPr/>
      <dgm:t>
        <a:bodyPr/>
        <a:lstStyle/>
        <a:p>
          <a:endParaRPr lang="pl-PL"/>
        </a:p>
      </dgm:t>
    </dgm:pt>
    <dgm:pt modelId="{B8EC72DB-E5D1-624D-8A27-26C6A6A01A7B}" type="sibTrans" cxnId="{15789FE9-5BBD-3D4D-800E-551349FA70BE}">
      <dgm:prSet/>
      <dgm:spPr/>
      <dgm:t>
        <a:bodyPr/>
        <a:lstStyle/>
        <a:p>
          <a:endParaRPr lang="pl-PL"/>
        </a:p>
      </dgm:t>
    </dgm:pt>
    <dgm:pt modelId="{04E20F69-484C-1142-BB8F-6655CE9755BB}">
      <dgm:prSet phldrT="[Tekst]"/>
      <dgm:spPr/>
      <dgm:t>
        <a:bodyPr/>
        <a:lstStyle/>
        <a:p>
          <a:r>
            <a:rPr lang="pl-PL" noProof="0" dirty="0" smtClean="0"/>
            <a:t>Realny wpływ przedsiębiorców na polityki rynku pracy</a:t>
          </a:r>
          <a:endParaRPr lang="pl-PL" noProof="0" dirty="0"/>
        </a:p>
      </dgm:t>
    </dgm:pt>
    <dgm:pt modelId="{F210B40A-B7C3-914D-951F-7F858FA1313D}" type="parTrans" cxnId="{21245D61-69B8-0745-9D9C-3BB5C316B840}">
      <dgm:prSet/>
      <dgm:spPr/>
      <dgm:t>
        <a:bodyPr/>
        <a:lstStyle/>
        <a:p>
          <a:endParaRPr lang="pl-PL"/>
        </a:p>
      </dgm:t>
    </dgm:pt>
    <dgm:pt modelId="{321B337E-910E-F74A-B8A3-457E9BE2D038}" type="sibTrans" cxnId="{21245D61-69B8-0745-9D9C-3BB5C316B840}">
      <dgm:prSet/>
      <dgm:spPr/>
      <dgm:t>
        <a:bodyPr/>
        <a:lstStyle/>
        <a:p>
          <a:endParaRPr lang="pl-PL"/>
        </a:p>
      </dgm:t>
    </dgm:pt>
    <dgm:pt modelId="{F4925FAD-2100-F740-8D75-F71587DB231B}">
      <dgm:prSet phldrT="[Tekst]"/>
      <dgm:spPr/>
      <dgm:t>
        <a:bodyPr/>
        <a:lstStyle/>
        <a:p>
          <a:r>
            <a:rPr lang="pl-PL" noProof="0" dirty="0" smtClean="0"/>
            <a:t>Koordynacja działań różnych aktorów na poziomie lokalnym</a:t>
          </a:r>
        </a:p>
      </dgm:t>
    </dgm:pt>
    <dgm:pt modelId="{5E16D6F1-2ABA-A34F-A01A-B06562E66481}" type="parTrans" cxnId="{DDAAF78E-2D2E-3844-95A8-B8B8DB44B72D}">
      <dgm:prSet/>
      <dgm:spPr/>
      <dgm:t>
        <a:bodyPr/>
        <a:lstStyle/>
        <a:p>
          <a:endParaRPr lang="pl-PL"/>
        </a:p>
      </dgm:t>
    </dgm:pt>
    <dgm:pt modelId="{4BB9A965-E63F-DB43-8904-2BA0AE0AACB7}" type="sibTrans" cxnId="{DDAAF78E-2D2E-3844-95A8-B8B8DB44B72D}">
      <dgm:prSet/>
      <dgm:spPr/>
      <dgm:t>
        <a:bodyPr/>
        <a:lstStyle/>
        <a:p>
          <a:endParaRPr lang="pl-PL"/>
        </a:p>
      </dgm:t>
    </dgm:pt>
    <dgm:pt modelId="{12EED091-DCAA-B149-B08C-017DB122DC4F}" type="pres">
      <dgm:prSet presAssocID="{9A90B3DD-82B8-7C4E-B3E0-13C854982ED9}" presName="cycle" presStyleCnt="0">
        <dgm:presLayoutVars>
          <dgm:chMax val="1"/>
          <dgm:dir/>
          <dgm:animLvl val="ctr"/>
          <dgm:resizeHandles val="exact"/>
        </dgm:presLayoutVars>
      </dgm:prSet>
      <dgm:spPr/>
      <dgm:t>
        <a:bodyPr/>
        <a:lstStyle/>
        <a:p>
          <a:endParaRPr lang="en-GB"/>
        </a:p>
      </dgm:t>
    </dgm:pt>
    <dgm:pt modelId="{7B2451A1-FEDD-384B-AE62-7B29C0E664E8}" type="pres">
      <dgm:prSet presAssocID="{DC4AAE54-38CB-0248-895F-6F9731943545}" presName="centerShape" presStyleLbl="node0" presStyleIdx="0" presStyleCnt="1"/>
      <dgm:spPr/>
      <dgm:t>
        <a:bodyPr/>
        <a:lstStyle/>
        <a:p>
          <a:endParaRPr lang="en-GB"/>
        </a:p>
      </dgm:t>
    </dgm:pt>
    <dgm:pt modelId="{8262B5BE-0D70-7946-86CC-00380E310EED}" type="pres">
      <dgm:prSet presAssocID="{C8624AC1-9EBA-004C-8D20-FD6A4E9F3479}" presName="parTrans" presStyleLbl="bgSibTrans2D1" presStyleIdx="0" presStyleCnt="3"/>
      <dgm:spPr/>
      <dgm:t>
        <a:bodyPr/>
        <a:lstStyle/>
        <a:p>
          <a:endParaRPr lang="en-GB"/>
        </a:p>
      </dgm:t>
    </dgm:pt>
    <dgm:pt modelId="{8CD08C49-51F8-5A4B-B8E5-DD8516B8B275}" type="pres">
      <dgm:prSet presAssocID="{740FCF18-20AE-024A-A8C7-1C9D633C6D69}" presName="node" presStyleLbl="node1" presStyleIdx="0" presStyleCnt="3">
        <dgm:presLayoutVars>
          <dgm:bulletEnabled val="1"/>
        </dgm:presLayoutVars>
      </dgm:prSet>
      <dgm:spPr/>
      <dgm:t>
        <a:bodyPr/>
        <a:lstStyle/>
        <a:p>
          <a:endParaRPr lang="pl-PL"/>
        </a:p>
      </dgm:t>
    </dgm:pt>
    <dgm:pt modelId="{CC003D11-A35C-7B40-BDD1-40FABD944A8C}" type="pres">
      <dgm:prSet presAssocID="{F210B40A-B7C3-914D-951F-7F858FA1313D}" presName="parTrans" presStyleLbl="bgSibTrans2D1" presStyleIdx="1" presStyleCnt="3"/>
      <dgm:spPr/>
      <dgm:t>
        <a:bodyPr/>
        <a:lstStyle/>
        <a:p>
          <a:endParaRPr lang="en-GB"/>
        </a:p>
      </dgm:t>
    </dgm:pt>
    <dgm:pt modelId="{2E267BC0-4784-7E42-817F-402B9533AF08}" type="pres">
      <dgm:prSet presAssocID="{04E20F69-484C-1142-BB8F-6655CE9755BB}" presName="node" presStyleLbl="node1" presStyleIdx="1" presStyleCnt="3" custRadScaleRad="99075" custRadScaleInc="1400">
        <dgm:presLayoutVars>
          <dgm:bulletEnabled val="1"/>
        </dgm:presLayoutVars>
      </dgm:prSet>
      <dgm:spPr/>
      <dgm:t>
        <a:bodyPr/>
        <a:lstStyle/>
        <a:p>
          <a:endParaRPr lang="pl-PL"/>
        </a:p>
      </dgm:t>
    </dgm:pt>
    <dgm:pt modelId="{1A42E526-0CA2-704A-9552-8060DA1F51FF}" type="pres">
      <dgm:prSet presAssocID="{5E16D6F1-2ABA-A34F-A01A-B06562E66481}" presName="parTrans" presStyleLbl="bgSibTrans2D1" presStyleIdx="2" presStyleCnt="3"/>
      <dgm:spPr/>
      <dgm:t>
        <a:bodyPr/>
        <a:lstStyle/>
        <a:p>
          <a:endParaRPr lang="en-GB"/>
        </a:p>
      </dgm:t>
    </dgm:pt>
    <dgm:pt modelId="{4A606862-FBFE-BD48-8F73-6E2375E3B3E5}" type="pres">
      <dgm:prSet presAssocID="{F4925FAD-2100-F740-8D75-F71587DB231B}" presName="node" presStyleLbl="node1" presStyleIdx="2" presStyleCnt="3">
        <dgm:presLayoutVars>
          <dgm:bulletEnabled val="1"/>
        </dgm:presLayoutVars>
      </dgm:prSet>
      <dgm:spPr/>
      <dgm:t>
        <a:bodyPr/>
        <a:lstStyle/>
        <a:p>
          <a:endParaRPr lang="pl-PL"/>
        </a:p>
      </dgm:t>
    </dgm:pt>
  </dgm:ptLst>
  <dgm:cxnLst>
    <dgm:cxn modelId="{21245D61-69B8-0745-9D9C-3BB5C316B840}" srcId="{DC4AAE54-38CB-0248-895F-6F9731943545}" destId="{04E20F69-484C-1142-BB8F-6655CE9755BB}" srcOrd="1" destOrd="0" parTransId="{F210B40A-B7C3-914D-951F-7F858FA1313D}" sibTransId="{321B337E-910E-F74A-B8A3-457E9BE2D038}"/>
    <dgm:cxn modelId="{CE55F849-6608-0546-B38A-42D0EB3075D0}" srcId="{9A90B3DD-82B8-7C4E-B3E0-13C854982ED9}" destId="{DC4AAE54-38CB-0248-895F-6F9731943545}" srcOrd="0" destOrd="0" parTransId="{E2BDAB14-57B0-5944-A0C0-2E270E4E28B2}" sibTransId="{2C745041-E437-1441-A919-AB06AE345593}"/>
    <dgm:cxn modelId="{D24454CF-B716-B745-A03B-3E9773651C6A}" type="presOf" srcId="{740FCF18-20AE-024A-A8C7-1C9D633C6D69}" destId="{8CD08C49-51F8-5A4B-B8E5-DD8516B8B275}" srcOrd="0" destOrd="0" presId="urn:microsoft.com/office/officeart/2005/8/layout/radial4"/>
    <dgm:cxn modelId="{89545557-DD9F-A84E-AD65-90CD606BDB02}" type="presOf" srcId="{C8624AC1-9EBA-004C-8D20-FD6A4E9F3479}" destId="{8262B5BE-0D70-7946-86CC-00380E310EED}" srcOrd="0" destOrd="0" presId="urn:microsoft.com/office/officeart/2005/8/layout/radial4"/>
    <dgm:cxn modelId="{DDAAF78E-2D2E-3844-95A8-B8B8DB44B72D}" srcId="{DC4AAE54-38CB-0248-895F-6F9731943545}" destId="{F4925FAD-2100-F740-8D75-F71587DB231B}" srcOrd="2" destOrd="0" parTransId="{5E16D6F1-2ABA-A34F-A01A-B06562E66481}" sibTransId="{4BB9A965-E63F-DB43-8904-2BA0AE0AACB7}"/>
    <dgm:cxn modelId="{14A5668E-06FF-CF48-90C3-2B742945FBCE}" type="presOf" srcId="{5E16D6F1-2ABA-A34F-A01A-B06562E66481}" destId="{1A42E526-0CA2-704A-9552-8060DA1F51FF}" srcOrd="0" destOrd="0" presId="urn:microsoft.com/office/officeart/2005/8/layout/radial4"/>
    <dgm:cxn modelId="{3309F73C-3ADF-8044-9A38-C032474D2F4C}" type="presOf" srcId="{9A90B3DD-82B8-7C4E-B3E0-13C854982ED9}" destId="{12EED091-DCAA-B149-B08C-017DB122DC4F}" srcOrd="0" destOrd="0" presId="urn:microsoft.com/office/officeart/2005/8/layout/radial4"/>
    <dgm:cxn modelId="{8083EA4B-DC76-1744-BC09-4B4CDA5B2171}" type="presOf" srcId="{F210B40A-B7C3-914D-951F-7F858FA1313D}" destId="{CC003D11-A35C-7B40-BDD1-40FABD944A8C}" srcOrd="0" destOrd="0" presId="urn:microsoft.com/office/officeart/2005/8/layout/radial4"/>
    <dgm:cxn modelId="{15A08145-F7E0-2740-B166-3027B813050E}" type="presOf" srcId="{DC4AAE54-38CB-0248-895F-6F9731943545}" destId="{7B2451A1-FEDD-384B-AE62-7B29C0E664E8}" srcOrd="0" destOrd="0" presId="urn:microsoft.com/office/officeart/2005/8/layout/radial4"/>
    <dgm:cxn modelId="{15789FE9-5BBD-3D4D-800E-551349FA70BE}" srcId="{DC4AAE54-38CB-0248-895F-6F9731943545}" destId="{740FCF18-20AE-024A-A8C7-1C9D633C6D69}" srcOrd="0" destOrd="0" parTransId="{C8624AC1-9EBA-004C-8D20-FD6A4E9F3479}" sibTransId="{B8EC72DB-E5D1-624D-8A27-26C6A6A01A7B}"/>
    <dgm:cxn modelId="{A916DB37-9922-E640-A97B-AA82011DB3C2}" type="presOf" srcId="{F4925FAD-2100-F740-8D75-F71587DB231B}" destId="{4A606862-FBFE-BD48-8F73-6E2375E3B3E5}" srcOrd="0" destOrd="0" presId="urn:microsoft.com/office/officeart/2005/8/layout/radial4"/>
    <dgm:cxn modelId="{72929742-0A00-3F42-AE65-0E8E02B8B1D2}" type="presOf" srcId="{04E20F69-484C-1142-BB8F-6655CE9755BB}" destId="{2E267BC0-4784-7E42-817F-402B9533AF08}" srcOrd="0" destOrd="0" presId="urn:microsoft.com/office/officeart/2005/8/layout/radial4"/>
    <dgm:cxn modelId="{7CC1D875-9980-F443-8EE5-1BD3E4B556A3}" type="presParOf" srcId="{12EED091-DCAA-B149-B08C-017DB122DC4F}" destId="{7B2451A1-FEDD-384B-AE62-7B29C0E664E8}" srcOrd="0" destOrd="0" presId="urn:microsoft.com/office/officeart/2005/8/layout/radial4"/>
    <dgm:cxn modelId="{3CDD09BD-FF6C-C84B-BD9D-365A802D8B00}" type="presParOf" srcId="{12EED091-DCAA-B149-B08C-017DB122DC4F}" destId="{8262B5BE-0D70-7946-86CC-00380E310EED}" srcOrd="1" destOrd="0" presId="urn:microsoft.com/office/officeart/2005/8/layout/radial4"/>
    <dgm:cxn modelId="{A8380467-7044-7A40-A750-0610F6622F60}" type="presParOf" srcId="{12EED091-DCAA-B149-B08C-017DB122DC4F}" destId="{8CD08C49-51F8-5A4B-B8E5-DD8516B8B275}" srcOrd="2" destOrd="0" presId="urn:microsoft.com/office/officeart/2005/8/layout/radial4"/>
    <dgm:cxn modelId="{92488C35-AF84-E749-9F3D-B00B7285AC4A}" type="presParOf" srcId="{12EED091-DCAA-B149-B08C-017DB122DC4F}" destId="{CC003D11-A35C-7B40-BDD1-40FABD944A8C}" srcOrd="3" destOrd="0" presId="urn:microsoft.com/office/officeart/2005/8/layout/radial4"/>
    <dgm:cxn modelId="{DA8B1D7C-1F9A-674E-B656-44FD3D24F265}" type="presParOf" srcId="{12EED091-DCAA-B149-B08C-017DB122DC4F}" destId="{2E267BC0-4784-7E42-817F-402B9533AF08}" srcOrd="4" destOrd="0" presId="urn:microsoft.com/office/officeart/2005/8/layout/radial4"/>
    <dgm:cxn modelId="{2D3B439C-81A3-764A-BE43-E91326E673B9}" type="presParOf" srcId="{12EED091-DCAA-B149-B08C-017DB122DC4F}" destId="{1A42E526-0CA2-704A-9552-8060DA1F51FF}" srcOrd="5" destOrd="0" presId="urn:microsoft.com/office/officeart/2005/8/layout/radial4"/>
    <dgm:cxn modelId="{9C298155-C519-6449-8CAC-EC096BBA07BF}" type="presParOf" srcId="{12EED091-DCAA-B149-B08C-017DB122DC4F}" destId="{4A606862-FBFE-BD48-8F73-6E2375E3B3E5}"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E512E9-E2C8-9846-9D95-6E7FE086FAFD}"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pl-PL"/>
        </a:p>
      </dgm:t>
    </dgm:pt>
    <dgm:pt modelId="{3B0382F3-3EDD-3B47-B4EB-61D15D0C7ABB}">
      <dgm:prSet phldrT="[Tekst]"/>
      <dgm:spPr/>
      <dgm:t>
        <a:bodyPr/>
        <a:lstStyle/>
        <a:p>
          <a:r>
            <a:rPr lang="en-GB" noProof="0" dirty="0" err="1" smtClean="0"/>
            <a:t>Cele</a:t>
          </a:r>
          <a:endParaRPr lang="en-GB" noProof="0" dirty="0"/>
        </a:p>
      </dgm:t>
    </dgm:pt>
    <dgm:pt modelId="{DB62EA01-1234-9F42-9E02-9381D35CBF50}" type="parTrans" cxnId="{2B38562A-9507-A144-9931-28B696DC3635}">
      <dgm:prSet/>
      <dgm:spPr/>
      <dgm:t>
        <a:bodyPr/>
        <a:lstStyle/>
        <a:p>
          <a:endParaRPr lang="pl-PL"/>
        </a:p>
      </dgm:t>
    </dgm:pt>
    <dgm:pt modelId="{9214BAFC-129C-8C4D-A706-985FA9B8D3A7}" type="sibTrans" cxnId="{2B38562A-9507-A144-9931-28B696DC3635}">
      <dgm:prSet/>
      <dgm:spPr/>
      <dgm:t>
        <a:bodyPr/>
        <a:lstStyle/>
        <a:p>
          <a:endParaRPr lang="pl-PL"/>
        </a:p>
      </dgm:t>
    </dgm:pt>
    <dgm:pt modelId="{6B985D3D-39EF-2B4D-A8B4-E1FFEBCD8CBD}">
      <dgm:prSet phldrT="[Tekst]"/>
      <dgm:spPr/>
      <dgm:t>
        <a:bodyPr/>
        <a:lstStyle/>
        <a:p>
          <a:r>
            <a:rPr lang="pl-PL" noProof="0" dirty="0" smtClean="0"/>
            <a:t>Poprawa skuteczności i efektywności polityki rynku pracy</a:t>
          </a:r>
        </a:p>
      </dgm:t>
    </dgm:pt>
    <dgm:pt modelId="{7F9C7E82-582E-FB41-97E8-11CCBAC154DD}" type="parTrans" cxnId="{2727B058-57C1-734F-BE7D-D0616DCC80F4}">
      <dgm:prSet/>
      <dgm:spPr/>
      <dgm:t>
        <a:bodyPr/>
        <a:lstStyle/>
        <a:p>
          <a:endParaRPr lang="pl-PL"/>
        </a:p>
      </dgm:t>
    </dgm:pt>
    <dgm:pt modelId="{BF159FCC-7639-534B-BCB8-0EDCBC2E70EC}" type="sibTrans" cxnId="{2727B058-57C1-734F-BE7D-D0616DCC80F4}">
      <dgm:prSet/>
      <dgm:spPr/>
      <dgm:t>
        <a:bodyPr/>
        <a:lstStyle/>
        <a:p>
          <a:endParaRPr lang="pl-PL"/>
        </a:p>
      </dgm:t>
    </dgm:pt>
    <dgm:pt modelId="{808C0AC4-5FA1-174B-96E7-1968896417A8}">
      <dgm:prSet phldrT="[Tekst]"/>
      <dgm:spPr/>
      <dgm:t>
        <a:bodyPr/>
        <a:lstStyle/>
        <a:p>
          <a:r>
            <a:rPr lang="pl-PL" noProof="0" dirty="0" smtClean="0"/>
            <a:t>Lepiej adresowana polityka rynku pracy</a:t>
          </a:r>
          <a:endParaRPr lang="pl-PL" noProof="0" dirty="0"/>
        </a:p>
      </dgm:t>
    </dgm:pt>
    <dgm:pt modelId="{444B7CEC-C861-1846-A8E6-B3DAC01A45DB}" type="parTrans" cxnId="{34F2F187-504A-0C4F-B994-50D16CA0747C}">
      <dgm:prSet/>
      <dgm:spPr/>
      <dgm:t>
        <a:bodyPr/>
        <a:lstStyle/>
        <a:p>
          <a:endParaRPr lang="pl-PL"/>
        </a:p>
      </dgm:t>
    </dgm:pt>
    <dgm:pt modelId="{B60A208B-0F77-6144-9CB7-736518CAB1C2}" type="sibTrans" cxnId="{34F2F187-504A-0C4F-B994-50D16CA0747C}">
      <dgm:prSet/>
      <dgm:spPr/>
      <dgm:t>
        <a:bodyPr/>
        <a:lstStyle/>
        <a:p>
          <a:endParaRPr lang="pl-PL"/>
        </a:p>
      </dgm:t>
    </dgm:pt>
    <dgm:pt modelId="{16F217A9-560E-D648-8253-1BC7F154D62A}">
      <dgm:prSet phldrT="[Tekst]"/>
      <dgm:spPr/>
      <dgm:t>
        <a:bodyPr/>
        <a:lstStyle/>
        <a:p>
          <a:r>
            <a:rPr lang="pl-PL" noProof="0" dirty="0" smtClean="0"/>
            <a:t>Nowe rozwiązania</a:t>
          </a:r>
          <a:endParaRPr lang="pl-PL" noProof="0" dirty="0"/>
        </a:p>
      </dgm:t>
    </dgm:pt>
    <dgm:pt modelId="{7FCD6113-8EE2-424A-B2CD-FA89F2D899B5}" type="parTrans" cxnId="{FCA59F4D-07F2-0D46-984C-ADDB72541A9C}">
      <dgm:prSet/>
      <dgm:spPr/>
      <dgm:t>
        <a:bodyPr/>
        <a:lstStyle/>
        <a:p>
          <a:endParaRPr lang="pl-PL"/>
        </a:p>
      </dgm:t>
    </dgm:pt>
    <dgm:pt modelId="{48615844-B920-EC47-BE55-BD014338BA57}" type="sibTrans" cxnId="{FCA59F4D-07F2-0D46-984C-ADDB72541A9C}">
      <dgm:prSet/>
      <dgm:spPr/>
      <dgm:t>
        <a:bodyPr/>
        <a:lstStyle/>
        <a:p>
          <a:endParaRPr lang="pl-PL"/>
        </a:p>
      </dgm:t>
    </dgm:pt>
    <dgm:pt modelId="{23E9B23D-DCC1-A242-B475-61E236CDD50D}">
      <dgm:prSet phldrT="[Tekst]"/>
      <dgm:spPr/>
      <dgm:t>
        <a:bodyPr/>
        <a:lstStyle/>
        <a:p>
          <a:r>
            <a:rPr lang="pl-PL" noProof="0" dirty="0" smtClean="0"/>
            <a:t>Nagradzanie pracowników PSZ za efekty</a:t>
          </a:r>
          <a:endParaRPr lang="pl-PL" noProof="0" dirty="0"/>
        </a:p>
      </dgm:t>
    </dgm:pt>
    <dgm:pt modelId="{9D965BA0-C853-1843-98CA-1AB58DA58F04}" type="parTrans" cxnId="{06DADFFA-7400-D346-9967-888F850021D0}">
      <dgm:prSet/>
      <dgm:spPr/>
      <dgm:t>
        <a:bodyPr/>
        <a:lstStyle/>
        <a:p>
          <a:endParaRPr lang="pl-PL"/>
        </a:p>
      </dgm:t>
    </dgm:pt>
    <dgm:pt modelId="{148DDE0D-E97E-CB4B-849A-1AD591D5ABA1}" type="sibTrans" cxnId="{06DADFFA-7400-D346-9967-888F850021D0}">
      <dgm:prSet/>
      <dgm:spPr/>
      <dgm:t>
        <a:bodyPr/>
        <a:lstStyle/>
        <a:p>
          <a:endParaRPr lang="pl-PL"/>
        </a:p>
      </dgm:t>
    </dgm:pt>
    <dgm:pt modelId="{FAA0C2F5-691E-C440-969F-AB67995EB0BB}">
      <dgm:prSet phldrT="[Tekst]"/>
      <dgm:spPr/>
      <dgm:t>
        <a:bodyPr/>
        <a:lstStyle/>
        <a:p>
          <a:r>
            <a:rPr lang="pl-PL" noProof="0" dirty="0" smtClean="0"/>
            <a:t>Profilowanie – przypisanie bezrobotnych do jednego z trzech profili pomocy </a:t>
          </a:r>
          <a:endParaRPr lang="pl-PL" noProof="0" dirty="0"/>
        </a:p>
      </dgm:t>
    </dgm:pt>
    <dgm:pt modelId="{94D3B798-F75A-2647-A694-E00A374AC00A}" type="parTrans" cxnId="{0A2D8C84-0FB3-2E46-B64E-B5B50707E4A8}">
      <dgm:prSet/>
      <dgm:spPr/>
      <dgm:t>
        <a:bodyPr/>
        <a:lstStyle/>
        <a:p>
          <a:endParaRPr lang="pl-PL"/>
        </a:p>
      </dgm:t>
    </dgm:pt>
    <dgm:pt modelId="{5921F3DF-BB88-9642-A4F2-5EB8591F363B}" type="sibTrans" cxnId="{0A2D8C84-0FB3-2E46-B64E-B5B50707E4A8}">
      <dgm:prSet/>
      <dgm:spPr/>
      <dgm:t>
        <a:bodyPr/>
        <a:lstStyle/>
        <a:p>
          <a:endParaRPr lang="pl-PL"/>
        </a:p>
      </dgm:t>
    </dgm:pt>
    <dgm:pt modelId="{CDE0EC7E-09A2-AA4D-B84D-E5CE2DC0C9A4}">
      <dgm:prSet/>
      <dgm:spPr/>
      <dgm:t>
        <a:bodyPr/>
        <a:lstStyle/>
        <a:p>
          <a:r>
            <a:rPr lang="pl-PL" noProof="0" dirty="0" smtClean="0"/>
            <a:t>Niezamierzone konsekwencje?</a:t>
          </a:r>
          <a:endParaRPr lang="pl-PL" noProof="0" dirty="0"/>
        </a:p>
      </dgm:t>
    </dgm:pt>
    <dgm:pt modelId="{01E77196-9575-C94B-914A-B0A4629C42C1}" type="parTrans" cxnId="{472D9731-C8A7-2144-B355-FDC328AF7E96}">
      <dgm:prSet/>
      <dgm:spPr/>
      <dgm:t>
        <a:bodyPr/>
        <a:lstStyle/>
        <a:p>
          <a:endParaRPr lang="pl-PL"/>
        </a:p>
      </dgm:t>
    </dgm:pt>
    <dgm:pt modelId="{C301ECE4-5120-1D4E-BAAB-B3D77EB05DDB}" type="sibTrans" cxnId="{472D9731-C8A7-2144-B355-FDC328AF7E96}">
      <dgm:prSet/>
      <dgm:spPr/>
      <dgm:t>
        <a:bodyPr/>
        <a:lstStyle/>
        <a:p>
          <a:endParaRPr lang="pl-PL"/>
        </a:p>
      </dgm:t>
    </dgm:pt>
    <dgm:pt modelId="{4527E099-0D47-2B44-822A-DBBDCDCB27D3}">
      <dgm:prSet/>
      <dgm:spPr/>
      <dgm:t>
        <a:bodyPr/>
        <a:lstStyle/>
        <a:p>
          <a:r>
            <a:rPr lang="pl-PL" noProof="0" dirty="0" smtClean="0"/>
            <a:t>Koncentracja na krótkoterminowych efektach zatrudnieniowych</a:t>
          </a:r>
        </a:p>
        <a:p>
          <a:r>
            <a:rPr lang="pl-PL" noProof="0" dirty="0" smtClean="0"/>
            <a:t>Ograniczanie innowacyjnych rozwiązań</a:t>
          </a:r>
        </a:p>
        <a:p>
          <a:r>
            <a:rPr lang="pl-PL" noProof="0" dirty="0" smtClean="0"/>
            <a:t>Kreatywne statystyki</a:t>
          </a:r>
          <a:endParaRPr lang="pl-PL" noProof="0" dirty="0"/>
        </a:p>
      </dgm:t>
    </dgm:pt>
    <dgm:pt modelId="{4996B4EC-1542-B84A-8846-589AEEA39763}" type="parTrans" cxnId="{9E9DC562-82F6-A646-AA34-89488EC51527}">
      <dgm:prSet/>
      <dgm:spPr/>
      <dgm:t>
        <a:bodyPr/>
        <a:lstStyle/>
        <a:p>
          <a:endParaRPr lang="pl-PL"/>
        </a:p>
      </dgm:t>
    </dgm:pt>
    <dgm:pt modelId="{D7A6A12F-69E4-5F44-996A-163AFEDFA814}" type="sibTrans" cxnId="{9E9DC562-82F6-A646-AA34-89488EC51527}">
      <dgm:prSet/>
      <dgm:spPr/>
      <dgm:t>
        <a:bodyPr/>
        <a:lstStyle/>
        <a:p>
          <a:endParaRPr lang="pl-PL"/>
        </a:p>
      </dgm:t>
    </dgm:pt>
    <dgm:pt modelId="{9320110F-E53D-0449-B0BF-54B116A3633D}">
      <dgm:prSet/>
      <dgm:spPr/>
      <dgm:t>
        <a:bodyPr/>
        <a:lstStyle/>
        <a:p>
          <a:r>
            <a:rPr lang="pl-PL" noProof="0" dirty="0" smtClean="0"/>
            <a:t>Spadek motywacji </a:t>
          </a:r>
          <a:r>
            <a:rPr lang="pl-PL" noProof="0" dirty="0" err="1" smtClean="0"/>
            <a:t>praconiwków</a:t>
          </a:r>
          <a:r>
            <a:rPr lang="pl-PL" noProof="0" dirty="0" smtClean="0"/>
            <a:t> PSZ</a:t>
          </a:r>
        </a:p>
        <a:p>
          <a:r>
            <a:rPr lang="pl-PL" noProof="0" dirty="0" smtClean="0"/>
            <a:t>Bardzo ograniczony dostęp do wsparcia osób z </a:t>
          </a:r>
          <a:r>
            <a:rPr lang="pl-PL" noProof="0" dirty="0" err="1" smtClean="0"/>
            <a:t>przypisnanym</a:t>
          </a:r>
          <a:r>
            <a:rPr lang="pl-PL" noProof="0" dirty="0" smtClean="0"/>
            <a:t> III profilem pomocy</a:t>
          </a:r>
        </a:p>
        <a:p>
          <a:endParaRPr lang="en-GB" noProof="0" dirty="0"/>
        </a:p>
      </dgm:t>
    </dgm:pt>
    <dgm:pt modelId="{38980772-ECE0-704C-98DA-025B2760ECC4}" type="parTrans" cxnId="{DC7107D0-1630-594F-A644-553A0EF143EF}">
      <dgm:prSet/>
      <dgm:spPr/>
      <dgm:t>
        <a:bodyPr/>
        <a:lstStyle/>
        <a:p>
          <a:endParaRPr lang="pl-PL"/>
        </a:p>
      </dgm:t>
    </dgm:pt>
    <dgm:pt modelId="{B99E659D-D796-CA4B-9E44-E516213DED73}" type="sibTrans" cxnId="{DC7107D0-1630-594F-A644-553A0EF143EF}">
      <dgm:prSet/>
      <dgm:spPr/>
      <dgm:t>
        <a:bodyPr/>
        <a:lstStyle/>
        <a:p>
          <a:endParaRPr lang="pl-PL"/>
        </a:p>
      </dgm:t>
    </dgm:pt>
    <dgm:pt modelId="{D26A29BD-0AD2-9A43-931D-E5E7617D2D49}" type="pres">
      <dgm:prSet presAssocID="{EEE512E9-E2C8-9846-9D95-6E7FE086FAFD}" presName="diagram" presStyleCnt="0">
        <dgm:presLayoutVars>
          <dgm:chPref val="1"/>
          <dgm:dir/>
          <dgm:animOne val="branch"/>
          <dgm:animLvl val="lvl"/>
          <dgm:resizeHandles/>
        </dgm:presLayoutVars>
      </dgm:prSet>
      <dgm:spPr/>
      <dgm:t>
        <a:bodyPr/>
        <a:lstStyle/>
        <a:p>
          <a:endParaRPr lang="pl-PL"/>
        </a:p>
      </dgm:t>
    </dgm:pt>
    <dgm:pt modelId="{C1BDC516-105E-ED44-831D-A9F1F99D7934}" type="pres">
      <dgm:prSet presAssocID="{3B0382F3-3EDD-3B47-B4EB-61D15D0C7ABB}" presName="root" presStyleCnt="0"/>
      <dgm:spPr/>
    </dgm:pt>
    <dgm:pt modelId="{119ED52A-47CD-CE48-8C17-6D28345490B8}" type="pres">
      <dgm:prSet presAssocID="{3B0382F3-3EDD-3B47-B4EB-61D15D0C7ABB}" presName="rootComposite" presStyleCnt="0"/>
      <dgm:spPr/>
    </dgm:pt>
    <dgm:pt modelId="{35B01252-25CF-EE44-90D2-166CBAE1D67F}" type="pres">
      <dgm:prSet presAssocID="{3B0382F3-3EDD-3B47-B4EB-61D15D0C7ABB}" presName="rootText" presStyleLbl="node1" presStyleIdx="0" presStyleCnt="3"/>
      <dgm:spPr/>
      <dgm:t>
        <a:bodyPr/>
        <a:lstStyle/>
        <a:p>
          <a:endParaRPr lang="pl-PL"/>
        </a:p>
      </dgm:t>
    </dgm:pt>
    <dgm:pt modelId="{125C9029-FC98-7943-8071-E4027A8095F0}" type="pres">
      <dgm:prSet presAssocID="{3B0382F3-3EDD-3B47-B4EB-61D15D0C7ABB}" presName="rootConnector" presStyleLbl="node1" presStyleIdx="0" presStyleCnt="3"/>
      <dgm:spPr/>
      <dgm:t>
        <a:bodyPr/>
        <a:lstStyle/>
        <a:p>
          <a:endParaRPr lang="pl-PL"/>
        </a:p>
      </dgm:t>
    </dgm:pt>
    <dgm:pt modelId="{8E4C6C2E-0250-D943-A97B-1D85E4155AF4}" type="pres">
      <dgm:prSet presAssocID="{3B0382F3-3EDD-3B47-B4EB-61D15D0C7ABB}" presName="childShape" presStyleCnt="0"/>
      <dgm:spPr/>
    </dgm:pt>
    <dgm:pt modelId="{83867D1D-1518-B84F-A4A8-AB78F6CF22F8}" type="pres">
      <dgm:prSet presAssocID="{7F9C7E82-582E-FB41-97E8-11CCBAC154DD}" presName="Name13" presStyleLbl="parChTrans1D2" presStyleIdx="0" presStyleCnt="6"/>
      <dgm:spPr/>
      <dgm:t>
        <a:bodyPr/>
        <a:lstStyle/>
        <a:p>
          <a:endParaRPr lang="pl-PL"/>
        </a:p>
      </dgm:t>
    </dgm:pt>
    <dgm:pt modelId="{890F05B6-8F0C-C647-8734-F89EB96532AD}" type="pres">
      <dgm:prSet presAssocID="{6B985D3D-39EF-2B4D-A8B4-E1FFEBCD8CBD}" presName="childText" presStyleLbl="bgAcc1" presStyleIdx="0" presStyleCnt="6">
        <dgm:presLayoutVars>
          <dgm:bulletEnabled val="1"/>
        </dgm:presLayoutVars>
      </dgm:prSet>
      <dgm:spPr/>
      <dgm:t>
        <a:bodyPr/>
        <a:lstStyle/>
        <a:p>
          <a:endParaRPr lang="pl-PL"/>
        </a:p>
      </dgm:t>
    </dgm:pt>
    <dgm:pt modelId="{37D5F3B0-3B10-9346-96A3-A459FD0F64D0}" type="pres">
      <dgm:prSet presAssocID="{444B7CEC-C861-1846-A8E6-B3DAC01A45DB}" presName="Name13" presStyleLbl="parChTrans1D2" presStyleIdx="1" presStyleCnt="6"/>
      <dgm:spPr/>
      <dgm:t>
        <a:bodyPr/>
        <a:lstStyle/>
        <a:p>
          <a:endParaRPr lang="pl-PL"/>
        </a:p>
      </dgm:t>
    </dgm:pt>
    <dgm:pt modelId="{836C21EB-F82D-4445-909B-29CC44DD3646}" type="pres">
      <dgm:prSet presAssocID="{808C0AC4-5FA1-174B-96E7-1968896417A8}" presName="childText" presStyleLbl="bgAcc1" presStyleIdx="1" presStyleCnt="6">
        <dgm:presLayoutVars>
          <dgm:bulletEnabled val="1"/>
        </dgm:presLayoutVars>
      </dgm:prSet>
      <dgm:spPr/>
      <dgm:t>
        <a:bodyPr/>
        <a:lstStyle/>
        <a:p>
          <a:endParaRPr lang="pl-PL"/>
        </a:p>
      </dgm:t>
    </dgm:pt>
    <dgm:pt modelId="{EA55A0ED-8393-3F46-84C5-1E34D64AFF94}" type="pres">
      <dgm:prSet presAssocID="{16F217A9-560E-D648-8253-1BC7F154D62A}" presName="root" presStyleCnt="0"/>
      <dgm:spPr/>
    </dgm:pt>
    <dgm:pt modelId="{1265F9FD-833D-7949-82EF-057AE8E2821E}" type="pres">
      <dgm:prSet presAssocID="{16F217A9-560E-D648-8253-1BC7F154D62A}" presName="rootComposite" presStyleCnt="0"/>
      <dgm:spPr/>
    </dgm:pt>
    <dgm:pt modelId="{BA0BCD3A-5D56-4247-B2DE-6A6A8AEA338A}" type="pres">
      <dgm:prSet presAssocID="{16F217A9-560E-D648-8253-1BC7F154D62A}" presName="rootText" presStyleLbl="node1" presStyleIdx="1" presStyleCnt="3"/>
      <dgm:spPr/>
      <dgm:t>
        <a:bodyPr/>
        <a:lstStyle/>
        <a:p>
          <a:endParaRPr lang="pl-PL"/>
        </a:p>
      </dgm:t>
    </dgm:pt>
    <dgm:pt modelId="{7CF7077C-C8F5-3E4D-ABCE-22AD591AAA19}" type="pres">
      <dgm:prSet presAssocID="{16F217A9-560E-D648-8253-1BC7F154D62A}" presName="rootConnector" presStyleLbl="node1" presStyleIdx="1" presStyleCnt="3"/>
      <dgm:spPr/>
      <dgm:t>
        <a:bodyPr/>
        <a:lstStyle/>
        <a:p>
          <a:endParaRPr lang="pl-PL"/>
        </a:p>
      </dgm:t>
    </dgm:pt>
    <dgm:pt modelId="{C9A63669-A46A-844F-A165-3ADE9DCBE25A}" type="pres">
      <dgm:prSet presAssocID="{16F217A9-560E-D648-8253-1BC7F154D62A}" presName="childShape" presStyleCnt="0"/>
      <dgm:spPr/>
    </dgm:pt>
    <dgm:pt modelId="{55B4C9E0-8209-E64B-B9A9-D8789DBECE2A}" type="pres">
      <dgm:prSet presAssocID="{9D965BA0-C853-1843-98CA-1AB58DA58F04}" presName="Name13" presStyleLbl="parChTrans1D2" presStyleIdx="2" presStyleCnt="6"/>
      <dgm:spPr/>
      <dgm:t>
        <a:bodyPr/>
        <a:lstStyle/>
        <a:p>
          <a:endParaRPr lang="pl-PL"/>
        </a:p>
      </dgm:t>
    </dgm:pt>
    <dgm:pt modelId="{F285FC0A-F9E0-1B44-9B45-171973280EB5}" type="pres">
      <dgm:prSet presAssocID="{23E9B23D-DCC1-A242-B475-61E236CDD50D}" presName="childText" presStyleLbl="bgAcc1" presStyleIdx="2" presStyleCnt="6">
        <dgm:presLayoutVars>
          <dgm:bulletEnabled val="1"/>
        </dgm:presLayoutVars>
      </dgm:prSet>
      <dgm:spPr/>
      <dgm:t>
        <a:bodyPr/>
        <a:lstStyle/>
        <a:p>
          <a:endParaRPr lang="pl-PL"/>
        </a:p>
      </dgm:t>
    </dgm:pt>
    <dgm:pt modelId="{8C503948-82BD-FF42-ABAF-34CCBB7A67C8}" type="pres">
      <dgm:prSet presAssocID="{94D3B798-F75A-2647-A694-E00A374AC00A}" presName="Name13" presStyleLbl="parChTrans1D2" presStyleIdx="3" presStyleCnt="6"/>
      <dgm:spPr/>
      <dgm:t>
        <a:bodyPr/>
        <a:lstStyle/>
        <a:p>
          <a:endParaRPr lang="pl-PL"/>
        </a:p>
      </dgm:t>
    </dgm:pt>
    <dgm:pt modelId="{53ED06AA-31CC-1746-B673-19EEBAB9331C}" type="pres">
      <dgm:prSet presAssocID="{FAA0C2F5-691E-C440-969F-AB67995EB0BB}" presName="childText" presStyleLbl="bgAcc1" presStyleIdx="3" presStyleCnt="6">
        <dgm:presLayoutVars>
          <dgm:bulletEnabled val="1"/>
        </dgm:presLayoutVars>
      </dgm:prSet>
      <dgm:spPr/>
      <dgm:t>
        <a:bodyPr/>
        <a:lstStyle/>
        <a:p>
          <a:endParaRPr lang="pl-PL"/>
        </a:p>
      </dgm:t>
    </dgm:pt>
    <dgm:pt modelId="{13F33775-6239-A045-8900-B624EC074C2D}" type="pres">
      <dgm:prSet presAssocID="{CDE0EC7E-09A2-AA4D-B84D-E5CE2DC0C9A4}" presName="root" presStyleCnt="0"/>
      <dgm:spPr/>
    </dgm:pt>
    <dgm:pt modelId="{D5C6205F-1088-7146-8BFD-97C45346070F}" type="pres">
      <dgm:prSet presAssocID="{CDE0EC7E-09A2-AA4D-B84D-E5CE2DC0C9A4}" presName="rootComposite" presStyleCnt="0"/>
      <dgm:spPr/>
    </dgm:pt>
    <dgm:pt modelId="{30EA29F2-89FF-3848-A5FD-2AC9F9B67CFA}" type="pres">
      <dgm:prSet presAssocID="{CDE0EC7E-09A2-AA4D-B84D-E5CE2DC0C9A4}" presName="rootText" presStyleLbl="node1" presStyleIdx="2" presStyleCnt="3" custLinFactNeighborX="-4688" custLinFactNeighborY="-9358"/>
      <dgm:spPr/>
      <dgm:t>
        <a:bodyPr/>
        <a:lstStyle/>
        <a:p>
          <a:endParaRPr lang="pl-PL"/>
        </a:p>
      </dgm:t>
    </dgm:pt>
    <dgm:pt modelId="{820D9005-FB67-CA47-B50F-6D1408FBB220}" type="pres">
      <dgm:prSet presAssocID="{CDE0EC7E-09A2-AA4D-B84D-E5CE2DC0C9A4}" presName="rootConnector" presStyleLbl="node1" presStyleIdx="2" presStyleCnt="3"/>
      <dgm:spPr/>
      <dgm:t>
        <a:bodyPr/>
        <a:lstStyle/>
        <a:p>
          <a:endParaRPr lang="pl-PL"/>
        </a:p>
      </dgm:t>
    </dgm:pt>
    <dgm:pt modelId="{78AD59C6-C1FA-8B49-B7A7-A922E73FE5DA}" type="pres">
      <dgm:prSet presAssocID="{CDE0EC7E-09A2-AA4D-B84D-E5CE2DC0C9A4}" presName="childShape" presStyleCnt="0"/>
      <dgm:spPr/>
    </dgm:pt>
    <dgm:pt modelId="{48C9EE7F-EA3F-984E-AA8E-EF78C2B32DFD}" type="pres">
      <dgm:prSet presAssocID="{4996B4EC-1542-B84A-8846-589AEEA39763}" presName="Name13" presStyleLbl="parChTrans1D2" presStyleIdx="4" presStyleCnt="6"/>
      <dgm:spPr/>
      <dgm:t>
        <a:bodyPr/>
        <a:lstStyle/>
        <a:p>
          <a:endParaRPr lang="pl-PL"/>
        </a:p>
      </dgm:t>
    </dgm:pt>
    <dgm:pt modelId="{AE088FF9-E337-FD4A-810D-B8E6B0B5F329}" type="pres">
      <dgm:prSet presAssocID="{4527E099-0D47-2B44-822A-DBBDCDCB27D3}" presName="childText" presStyleLbl="bgAcc1" presStyleIdx="4" presStyleCnt="6">
        <dgm:presLayoutVars>
          <dgm:bulletEnabled val="1"/>
        </dgm:presLayoutVars>
      </dgm:prSet>
      <dgm:spPr/>
      <dgm:t>
        <a:bodyPr/>
        <a:lstStyle/>
        <a:p>
          <a:endParaRPr lang="pl-PL"/>
        </a:p>
      </dgm:t>
    </dgm:pt>
    <dgm:pt modelId="{419E810F-5B23-2247-9DCD-93DAE4E3105E}" type="pres">
      <dgm:prSet presAssocID="{38980772-ECE0-704C-98DA-025B2760ECC4}" presName="Name13" presStyleLbl="parChTrans1D2" presStyleIdx="5" presStyleCnt="6"/>
      <dgm:spPr/>
      <dgm:t>
        <a:bodyPr/>
        <a:lstStyle/>
        <a:p>
          <a:endParaRPr lang="pl-PL"/>
        </a:p>
      </dgm:t>
    </dgm:pt>
    <dgm:pt modelId="{CA54574A-BD47-3540-939F-71CFFFA6D162}" type="pres">
      <dgm:prSet presAssocID="{9320110F-E53D-0449-B0BF-54B116A3633D}" presName="childText" presStyleLbl="bgAcc1" presStyleIdx="5" presStyleCnt="6" custLinFactNeighborX="-186" custLinFactNeighborY="4434">
        <dgm:presLayoutVars>
          <dgm:bulletEnabled val="1"/>
        </dgm:presLayoutVars>
      </dgm:prSet>
      <dgm:spPr/>
      <dgm:t>
        <a:bodyPr/>
        <a:lstStyle/>
        <a:p>
          <a:endParaRPr lang="pl-PL"/>
        </a:p>
      </dgm:t>
    </dgm:pt>
  </dgm:ptLst>
  <dgm:cxnLst>
    <dgm:cxn modelId="{463E82F8-3B46-1347-84F4-7884BA30936F}" type="presOf" srcId="{3B0382F3-3EDD-3B47-B4EB-61D15D0C7ABB}" destId="{125C9029-FC98-7943-8071-E4027A8095F0}" srcOrd="1" destOrd="0" presId="urn:microsoft.com/office/officeart/2005/8/layout/hierarchy3"/>
    <dgm:cxn modelId="{472D9731-C8A7-2144-B355-FDC328AF7E96}" srcId="{EEE512E9-E2C8-9846-9D95-6E7FE086FAFD}" destId="{CDE0EC7E-09A2-AA4D-B84D-E5CE2DC0C9A4}" srcOrd="2" destOrd="0" parTransId="{01E77196-9575-C94B-914A-B0A4629C42C1}" sibTransId="{C301ECE4-5120-1D4E-BAAB-B3D77EB05DDB}"/>
    <dgm:cxn modelId="{5DEF2E09-388F-614B-9868-A7451949CD4C}" type="presOf" srcId="{808C0AC4-5FA1-174B-96E7-1968896417A8}" destId="{836C21EB-F82D-4445-909B-29CC44DD3646}" srcOrd="0" destOrd="0" presId="urn:microsoft.com/office/officeart/2005/8/layout/hierarchy3"/>
    <dgm:cxn modelId="{F0BAB90B-784D-8C4C-AB49-057FD2913D67}" type="presOf" srcId="{CDE0EC7E-09A2-AA4D-B84D-E5CE2DC0C9A4}" destId="{820D9005-FB67-CA47-B50F-6D1408FBB220}" srcOrd="1" destOrd="0" presId="urn:microsoft.com/office/officeart/2005/8/layout/hierarchy3"/>
    <dgm:cxn modelId="{FF78BEBE-8DF7-664F-A30B-D90FF6635625}" type="presOf" srcId="{23E9B23D-DCC1-A242-B475-61E236CDD50D}" destId="{F285FC0A-F9E0-1B44-9B45-171973280EB5}" srcOrd="0" destOrd="0" presId="urn:microsoft.com/office/officeart/2005/8/layout/hierarchy3"/>
    <dgm:cxn modelId="{2B38562A-9507-A144-9931-28B696DC3635}" srcId="{EEE512E9-E2C8-9846-9D95-6E7FE086FAFD}" destId="{3B0382F3-3EDD-3B47-B4EB-61D15D0C7ABB}" srcOrd="0" destOrd="0" parTransId="{DB62EA01-1234-9F42-9E02-9381D35CBF50}" sibTransId="{9214BAFC-129C-8C4D-A706-985FA9B8D3A7}"/>
    <dgm:cxn modelId="{1C501B2A-4012-924B-8234-E9858B1522CD}" type="presOf" srcId="{4996B4EC-1542-B84A-8846-589AEEA39763}" destId="{48C9EE7F-EA3F-984E-AA8E-EF78C2B32DFD}" srcOrd="0" destOrd="0" presId="urn:microsoft.com/office/officeart/2005/8/layout/hierarchy3"/>
    <dgm:cxn modelId="{FCA59F4D-07F2-0D46-984C-ADDB72541A9C}" srcId="{EEE512E9-E2C8-9846-9D95-6E7FE086FAFD}" destId="{16F217A9-560E-D648-8253-1BC7F154D62A}" srcOrd="1" destOrd="0" parTransId="{7FCD6113-8EE2-424A-B2CD-FA89F2D899B5}" sibTransId="{48615844-B920-EC47-BE55-BD014338BA57}"/>
    <dgm:cxn modelId="{1A8AEDC0-E29F-884C-9C14-0E114778C3FE}" type="presOf" srcId="{CDE0EC7E-09A2-AA4D-B84D-E5CE2DC0C9A4}" destId="{30EA29F2-89FF-3848-A5FD-2AC9F9B67CFA}" srcOrd="0" destOrd="0" presId="urn:microsoft.com/office/officeart/2005/8/layout/hierarchy3"/>
    <dgm:cxn modelId="{5A04F6BB-EF3B-C244-9722-D1582B6BA155}" type="presOf" srcId="{6B985D3D-39EF-2B4D-A8B4-E1FFEBCD8CBD}" destId="{890F05B6-8F0C-C647-8734-F89EB96532AD}" srcOrd="0" destOrd="0" presId="urn:microsoft.com/office/officeart/2005/8/layout/hierarchy3"/>
    <dgm:cxn modelId="{2727B058-57C1-734F-BE7D-D0616DCC80F4}" srcId="{3B0382F3-3EDD-3B47-B4EB-61D15D0C7ABB}" destId="{6B985D3D-39EF-2B4D-A8B4-E1FFEBCD8CBD}" srcOrd="0" destOrd="0" parTransId="{7F9C7E82-582E-FB41-97E8-11CCBAC154DD}" sibTransId="{BF159FCC-7639-534B-BCB8-0EDCBC2E70EC}"/>
    <dgm:cxn modelId="{3F6145D6-D55E-0A49-82CA-506D46E39E5C}" type="presOf" srcId="{9D965BA0-C853-1843-98CA-1AB58DA58F04}" destId="{55B4C9E0-8209-E64B-B9A9-D8789DBECE2A}" srcOrd="0" destOrd="0" presId="urn:microsoft.com/office/officeart/2005/8/layout/hierarchy3"/>
    <dgm:cxn modelId="{9E9DC562-82F6-A646-AA34-89488EC51527}" srcId="{CDE0EC7E-09A2-AA4D-B84D-E5CE2DC0C9A4}" destId="{4527E099-0D47-2B44-822A-DBBDCDCB27D3}" srcOrd="0" destOrd="0" parTransId="{4996B4EC-1542-B84A-8846-589AEEA39763}" sibTransId="{D7A6A12F-69E4-5F44-996A-163AFEDFA814}"/>
    <dgm:cxn modelId="{F748E6A2-F8A0-E34D-9662-8E1F286383B6}" type="presOf" srcId="{444B7CEC-C861-1846-A8E6-B3DAC01A45DB}" destId="{37D5F3B0-3B10-9346-96A3-A459FD0F64D0}" srcOrd="0" destOrd="0" presId="urn:microsoft.com/office/officeart/2005/8/layout/hierarchy3"/>
    <dgm:cxn modelId="{2CDB5535-8649-774C-8E08-1752E1E29EF2}" type="presOf" srcId="{4527E099-0D47-2B44-822A-DBBDCDCB27D3}" destId="{AE088FF9-E337-FD4A-810D-B8E6B0B5F329}" srcOrd="0" destOrd="0" presId="urn:microsoft.com/office/officeart/2005/8/layout/hierarchy3"/>
    <dgm:cxn modelId="{B9B8DE93-E166-B441-B524-086F3EFCD6AB}" type="presOf" srcId="{16F217A9-560E-D648-8253-1BC7F154D62A}" destId="{BA0BCD3A-5D56-4247-B2DE-6A6A8AEA338A}" srcOrd="0" destOrd="0" presId="urn:microsoft.com/office/officeart/2005/8/layout/hierarchy3"/>
    <dgm:cxn modelId="{67CF419D-8E12-E644-B816-86B34D8C3171}" type="presOf" srcId="{7F9C7E82-582E-FB41-97E8-11CCBAC154DD}" destId="{83867D1D-1518-B84F-A4A8-AB78F6CF22F8}" srcOrd="0" destOrd="0" presId="urn:microsoft.com/office/officeart/2005/8/layout/hierarchy3"/>
    <dgm:cxn modelId="{2D0D3241-A578-A846-AE3C-E8DEDE991668}" type="presOf" srcId="{94D3B798-F75A-2647-A694-E00A374AC00A}" destId="{8C503948-82BD-FF42-ABAF-34CCBB7A67C8}" srcOrd="0" destOrd="0" presId="urn:microsoft.com/office/officeart/2005/8/layout/hierarchy3"/>
    <dgm:cxn modelId="{34F2F187-504A-0C4F-B994-50D16CA0747C}" srcId="{3B0382F3-3EDD-3B47-B4EB-61D15D0C7ABB}" destId="{808C0AC4-5FA1-174B-96E7-1968896417A8}" srcOrd="1" destOrd="0" parTransId="{444B7CEC-C861-1846-A8E6-B3DAC01A45DB}" sibTransId="{B60A208B-0F77-6144-9CB7-736518CAB1C2}"/>
    <dgm:cxn modelId="{BFCF3DCE-E6CB-A64F-B3C3-9D3163DAF19A}" type="presOf" srcId="{16F217A9-560E-D648-8253-1BC7F154D62A}" destId="{7CF7077C-C8F5-3E4D-ABCE-22AD591AAA19}" srcOrd="1" destOrd="0" presId="urn:microsoft.com/office/officeart/2005/8/layout/hierarchy3"/>
    <dgm:cxn modelId="{09D1EB0A-398F-CF45-9EC4-6E74FFBEDAB0}" type="presOf" srcId="{38980772-ECE0-704C-98DA-025B2760ECC4}" destId="{419E810F-5B23-2247-9DCD-93DAE4E3105E}" srcOrd="0" destOrd="0" presId="urn:microsoft.com/office/officeart/2005/8/layout/hierarchy3"/>
    <dgm:cxn modelId="{DC7107D0-1630-594F-A644-553A0EF143EF}" srcId="{CDE0EC7E-09A2-AA4D-B84D-E5CE2DC0C9A4}" destId="{9320110F-E53D-0449-B0BF-54B116A3633D}" srcOrd="1" destOrd="0" parTransId="{38980772-ECE0-704C-98DA-025B2760ECC4}" sibTransId="{B99E659D-D796-CA4B-9E44-E516213DED73}"/>
    <dgm:cxn modelId="{06DADFFA-7400-D346-9967-888F850021D0}" srcId="{16F217A9-560E-D648-8253-1BC7F154D62A}" destId="{23E9B23D-DCC1-A242-B475-61E236CDD50D}" srcOrd="0" destOrd="0" parTransId="{9D965BA0-C853-1843-98CA-1AB58DA58F04}" sibTransId="{148DDE0D-E97E-CB4B-849A-1AD591D5ABA1}"/>
    <dgm:cxn modelId="{0A2D8C84-0FB3-2E46-B64E-B5B50707E4A8}" srcId="{16F217A9-560E-D648-8253-1BC7F154D62A}" destId="{FAA0C2F5-691E-C440-969F-AB67995EB0BB}" srcOrd="1" destOrd="0" parTransId="{94D3B798-F75A-2647-A694-E00A374AC00A}" sibTransId="{5921F3DF-BB88-9642-A4F2-5EB8591F363B}"/>
    <dgm:cxn modelId="{2749454B-EECE-D146-AF9C-A3E797AB6A26}" type="presOf" srcId="{FAA0C2F5-691E-C440-969F-AB67995EB0BB}" destId="{53ED06AA-31CC-1746-B673-19EEBAB9331C}" srcOrd="0" destOrd="0" presId="urn:microsoft.com/office/officeart/2005/8/layout/hierarchy3"/>
    <dgm:cxn modelId="{2D1C2DBB-D989-7648-8ED3-9AB7B0CCE55F}" type="presOf" srcId="{9320110F-E53D-0449-B0BF-54B116A3633D}" destId="{CA54574A-BD47-3540-939F-71CFFFA6D162}" srcOrd="0" destOrd="0" presId="urn:microsoft.com/office/officeart/2005/8/layout/hierarchy3"/>
    <dgm:cxn modelId="{F871F85E-5D1C-EA4F-811C-99BDBC8B7C7A}" type="presOf" srcId="{EEE512E9-E2C8-9846-9D95-6E7FE086FAFD}" destId="{D26A29BD-0AD2-9A43-931D-E5E7617D2D49}" srcOrd="0" destOrd="0" presId="urn:microsoft.com/office/officeart/2005/8/layout/hierarchy3"/>
    <dgm:cxn modelId="{78182D2F-7852-F541-8D01-64470BC7B484}" type="presOf" srcId="{3B0382F3-3EDD-3B47-B4EB-61D15D0C7ABB}" destId="{35B01252-25CF-EE44-90D2-166CBAE1D67F}" srcOrd="0" destOrd="0" presId="urn:microsoft.com/office/officeart/2005/8/layout/hierarchy3"/>
    <dgm:cxn modelId="{A9272F4E-FEBA-854A-84DB-0BA3322D2E36}" type="presParOf" srcId="{D26A29BD-0AD2-9A43-931D-E5E7617D2D49}" destId="{C1BDC516-105E-ED44-831D-A9F1F99D7934}" srcOrd="0" destOrd="0" presId="urn:microsoft.com/office/officeart/2005/8/layout/hierarchy3"/>
    <dgm:cxn modelId="{AD3A112A-1F51-EA43-85B9-1E3509FF68D8}" type="presParOf" srcId="{C1BDC516-105E-ED44-831D-A9F1F99D7934}" destId="{119ED52A-47CD-CE48-8C17-6D28345490B8}" srcOrd="0" destOrd="0" presId="urn:microsoft.com/office/officeart/2005/8/layout/hierarchy3"/>
    <dgm:cxn modelId="{323C3345-87D9-1F40-BE88-C33F46544D00}" type="presParOf" srcId="{119ED52A-47CD-CE48-8C17-6D28345490B8}" destId="{35B01252-25CF-EE44-90D2-166CBAE1D67F}" srcOrd="0" destOrd="0" presId="urn:microsoft.com/office/officeart/2005/8/layout/hierarchy3"/>
    <dgm:cxn modelId="{DD8236C1-1B11-C34B-94FC-FA41C6BF7889}" type="presParOf" srcId="{119ED52A-47CD-CE48-8C17-6D28345490B8}" destId="{125C9029-FC98-7943-8071-E4027A8095F0}" srcOrd="1" destOrd="0" presId="urn:microsoft.com/office/officeart/2005/8/layout/hierarchy3"/>
    <dgm:cxn modelId="{39851362-0129-6B44-BDA0-A84961557B58}" type="presParOf" srcId="{C1BDC516-105E-ED44-831D-A9F1F99D7934}" destId="{8E4C6C2E-0250-D943-A97B-1D85E4155AF4}" srcOrd="1" destOrd="0" presId="urn:microsoft.com/office/officeart/2005/8/layout/hierarchy3"/>
    <dgm:cxn modelId="{4D1AE55C-D78E-3F4A-B3AF-DC1259356900}" type="presParOf" srcId="{8E4C6C2E-0250-D943-A97B-1D85E4155AF4}" destId="{83867D1D-1518-B84F-A4A8-AB78F6CF22F8}" srcOrd="0" destOrd="0" presId="urn:microsoft.com/office/officeart/2005/8/layout/hierarchy3"/>
    <dgm:cxn modelId="{6924C2F9-F7F8-AD4C-8E64-66D0526A59A2}" type="presParOf" srcId="{8E4C6C2E-0250-D943-A97B-1D85E4155AF4}" destId="{890F05B6-8F0C-C647-8734-F89EB96532AD}" srcOrd="1" destOrd="0" presId="urn:microsoft.com/office/officeart/2005/8/layout/hierarchy3"/>
    <dgm:cxn modelId="{9619A975-72B2-1E40-9DAD-A874F70CE919}" type="presParOf" srcId="{8E4C6C2E-0250-D943-A97B-1D85E4155AF4}" destId="{37D5F3B0-3B10-9346-96A3-A459FD0F64D0}" srcOrd="2" destOrd="0" presId="urn:microsoft.com/office/officeart/2005/8/layout/hierarchy3"/>
    <dgm:cxn modelId="{1558D931-79A0-E941-AEB0-62EDAA8F3B0C}" type="presParOf" srcId="{8E4C6C2E-0250-D943-A97B-1D85E4155AF4}" destId="{836C21EB-F82D-4445-909B-29CC44DD3646}" srcOrd="3" destOrd="0" presId="urn:microsoft.com/office/officeart/2005/8/layout/hierarchy3"/>
    <dgm:cxn modelId="{1A3BF87B-3237-3849-8C09-D9EB9D1BC7E0}" type="presParOf" srcId="{D26A29BD-0AD2-9A43-931D-E5E7617D2D49}" destId="{EA55A0ED-8393-3F46-84C5-1E34D64AFF94}" srcOrd="1" destOrd="0" presId="urn:microsoft.com/office/officeart/2005/8/layout/hierarchy3"/>
    <dgm:cxn modelId="{8E214B7C-FDF9-484D-B244-9D574EEEF664}" type="presParOf" srcId="{EA55A0ED-8393-3F46-84C5-1E34D64AFF94}" destId="{1265F9FD-833D-7949-82EF-057AE8E2821E}" srcOrd="0" destOrd="0" presId="urn:microsoft.com/office/officeart/2005/8/layout/hierarchy3"/>
    <dgm:cxn modelId="{F6CD188A-0E0F-DF4F-9BF6-4B3239B56ABD}" type="presParOf" srcId="{1265F9FD-833D-7949-82EF-057AE8E2821E}" destId="{BA0BCD3A-5D56-4247-B2DE-6A6A8AEA338A}" srcOrd="0" destOrd="0" presId="urn:microsoft.com/office/officeart/2005/8/layout/hierarchy3"/>
    <dgm:cxn modelId="{5D0973D5-010F-2B4F-950F-0DA82F4956BD}" type="presParOf" srcId="{1265F9FD-833D-7949-82EF-057AE8E2821E}" destId="{7CF7077C-C8F5-3E4D-ABCE-22AD591AAA19}" srcOrd="1" destOrd="0" presId="urn:microsoft.com/office/officeart/2005/8/layout/hierarchy3"/>
    <dgm:cxn modelId="{207B6B8E-A1FE-4B4C-A095-159DE06751B3}" type="presParOf" srcId="{EA55A0ED-8393-3F46-84C5-1E34D64AFF94}" destId="{C9A63669-A46A-844F-A165-3ADE9DCBE25A}" srcOrd="1" destOrd="0" presId="urn:microsoft.com/office/officeart/2005/8/layout/hierarchy3"/>
    <dgm:cxn modelId="{EF4797CE-AC51-3540-977F-549A0ED858E3}" type="presParOf" srcId="{C9A63669-A46A-844F-A165-3ADE9DCBE25A}" destId="{55B4C9E0-8209-E64B-B9A9-D8789DBECE2A}" srcOrd="0" destOrd="0" presId="urn:microsoft.com/office/officeart/2005/8/layout/hierarchy3"/>
    <dgm:cxn modelId="{0057EBB4-E876-5349-A928-7E08FC6487D7}" type="presParOf" srcId="{C9A63669-A46A-844F-A165-3ADE9DCBE25A}" destId="{F285FC0A-F9E0-1B44-9B45-171973280EB5}" srcOrd="1" destOrd="0" presId="urn:microsoft.com/office/officeart/2005/8/layout/hierarchy3"/>
    <dgm:cxn modelId="{F688F9E2-A391-EA4D-A074-0E37C70F5D92}" type="presParOf" srcId="{C9A63669-A46A-844F-A165-3ADE9DCBE25A}" destId="{8C503948-82BD-FF42-ABAF-34CCBB7A67C8}" srcOrd="2" destOrd="0" presId="urn:microsoft.com/office/officeart/2005/8/layout/hierarchy3"/>
    <dgm:cxn modelId="{9E128C53-F964-C248-8DF7-F17F99FEBB44}" type="presParOf" srcId="{C9A63669-A46A-844F-A165-3ADE9DCBE25A}" destId="{53ED06AA-31CC-1746-B673-19EEBAB9331C}" srcOrd="3" destOrd="0" presId="urn:microsoft.com/office/officeart/2005/8/layout/hierarchy3"/>
    <dgm:cxn modelId="{CA63755C-EC15-F645-BDD2-BD0994A326C6}" type="presParOf" srcId="{D26A29BD-0AD2-9A43-931D-E5E7617D2D49}" destId="{13F33775-6239-A045-8900-B624EC074C2D}" srcOrd="2" destOrd="0" presId="urn:microsoft.com/office/officeart/2005/8/layout/hierarchy3"/>
    <dgm:cxn modelId="{CD4BC781-2A4A-6144-918C-97F883F098A2}" type="presParOf" srcId="{13F33775-6239-A045-8900-B624EC074C2D}" destId="{D5C6205F-1088-7146-8BFD-97C45346070F}" srcOrd="0" destOrd="0" presId="urn:microsoft.com/office/officeart/2005/8/layout/hierarchy3"/>
    <dgm:cxn modelId="{61212B19-D8E1-5742-983C-94F8046A2DDB}" type="presParOf" srcId="{D5C6205F-1088-7146-8BFD-97C45346070F}" destId="{30EA29F2-89FF-3848-A5FD-2AC9F9B67CFA}" srcOrd="0" destOrd="0" presId="urn:microsoft.com/office/officeart/2005/8/layout/hierarchy3"/>
    <dgm:cxn modelId="{AE8A00BA-37C7-8142-B94E-B2F56D260A17}" type="presParOf" srcId="{D5C6205F-1088-7146-8BFD-97C45346070F}" destId="{820D9005-FB67-CA47-B50F-6D1408FBB220}" srcOrd="1" destOrd="0" presId="urn:microsoft.com/office/officeart/2005/8/layout/hierarchy3"/>
    <dgm:cxn modelId="{3DFD192D-5220-9B45-B5A0-550AA47CEDDA}" type="presParOf" srcId="{13F33775-6239-A045-8900-B624EC074C2D}" destId="{78AD59C6-C1FA-8B49-B7A7-A922E73FE5DA}" srcOrd="1" destOrd="0" presId="urn:microsoft.com/office/officeart/2005/8/layout/hierarchy3"/>
    <dgm:cxn modelId="{195B0248-4748-2140-97F5-789FF9F0016B}" type="presParOf" srcId="{78AD59C6-C1FA-8B49-B7A7-A922E73FE5DA}" destId="{48C9EE7F-EA3F-984E-AA8E-EF78C2B32DFD}" srcOrd="0" destOrd="0" presId="urn:microsoft.com/office/officeart/2005/8/layout/hierarchy3"/>
    <dgm:cxn modelId="{0C3AF4A5-DA21-8244-A531-450FC9574841}" type="presParOf" srcId="{78AD59C6-C1FA-8B49-B7A7-A922E73FE5DA}" destId="{AE088FF9-E337-FD4A-810D-B8E6B0B5F329}" srcOrd="1" destOrd="0" presId="urn:microsoft.com/office/officeart/2005/8/layout/hierarchy3"/>
    <dgm:cxn modelId="{E62F714F-E631-BB44-932A-C0491BDE2826}" type="presParOf" srcId="{78AD59C6-C1FA-8B49-B7A7-A922E73FE5DA}" destId="{419E810F-5B23-2247-9DCD-93DAE4E3105E}" srcOrd="2" destOrd="0" presId="urn:microsoft.com/office/officeart/2005/8/layout/hierarchy3"/>
    <dgm:cxn modelId="{05DFA269-AD00-5347-A34E-E5326A46CAF6}" type="presParOf" srcId="{78AD59C6-C1FA-8B49-B7A7-A922E73FE5DA}" destId="{CA54574A-BD47-3540-939F-71CFFFA6D162}"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2B380-4D77-1644-A0C5-1D3011A4494E}">
      <dsp:nvSpPr>
        <dsp:cNvPr id="0" name=""/>
        <dsp:cNvSpPr/>
      </dsp:nvSpPr>
      <dsp:spPr>
        <a:xfrm>
          <a:off x="4520" y="0"/>
          <a:ext cx="2712100" cy="2172461"/>
        </a:xfrm>
        <a:prstGeom prst="upArrow">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B9A84B4E-3367-CA45-BAD8-169BB9423330}">
      <dsp:nvSpPr>
        <dsp:cNvPr id="0" name=""/>
        <dsp:cNvSpPr/>
      </dsp:nvSpPr>
      <dsp:spPr>
        <a:xfrm>
          <a:off x="2797983" y="0"/>
          <a:ext cx="4602352" cy="2172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0" rIns="163576" bIns="163576" numCol="1" spcCol="1270" anchor="ctr" anchorCtr="0">
          <a:noAutofit/>
        </a:bodyPr>
        <a:lstStyle/>
        <a:p>
          <a:pPr lvl="0" algn="l" defTabSz="1022350">
            <a:lnSpc>
              <a:spcPct val="90000"/>
            </a:lnSpc>
            <a:spcBef>
              <a:spcPct val="0"/>
            </a:spcBef>
            <a:spcAft>
              <a:spcPct val="35000"/>
            </a:spcAft>
          </a:pPr>
          <a:r>
            <a:rPr lang="pl-PL" sz="2300" kern="1200" noProof="0" dirty="0" smtClean="0"/>
            <a:t>Regulacje prawne dotyczące polityki rynku pracy i kształcenia zawodowego zapewniają elastyczność, ale…</a:t>
          </a:r>
        </a:p>
      </dsp:txBody>
      <dsp:txXfrm>
        <a:off x="2797983" y="0"/>
        <a:ext cx="4602352" cy="2172461"/>
      </dsp:txXfrm>
    </dsp:sp>
    <dsp:sp modelId="{8366200B-7265-1643-ABFD-A8B3416B42E5}">
      <dsp:nvSpPr>
        <dsp:cNvPr id="0" name=""/>
        <dsp:cNvSpPr/>
      </dsp:nvSpPr>
      <dsp:spPr>
        <a:xfrm>
          <a:off x="818150" y="2353500"/>
          <a:ext cx="2712100" cy="2172461"/>
        </a:xfrm>
        <a:prstGeom prst="downArrow">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22A84E27-69B1-D646-9CB1-9659A979D48B}">
      <dsp:nvSpPr>
        <dsp:cNvPr id="0" name=""/>
        <dsp:cNvSpPr/>
      </dsp:nvSpPr>
      <dsp:spPr>
        <a:xfrm>
          <a:off x="3611614" y="2353500"/>
          <a:ext cx="4602352" cy="2172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0" rIns="163576" bIns="163576" numCol="1" spcCol="1270" anchor="ctr" anchorCtr="0">
          <a:noAutofit/>
        </a:bodyPr>
        <a:lstStyle/>
        <a:p>
          <a:pPr lvl="0" algn="l" defTabSz="1022350">
            <a:lnSpc>
              <a:spcPct val="90000"/>
            </a:lnSpc>
            <a:spcBef>
              <a:spcPct val="0"/>
            </a:spcBef>
            <a:spcAft>
              <a:spcPct val="35000"/>
            </a:spcAft>
          </a:pPr>
          <a:r>
            <a:rPr lang="pl-PL" sz="2300" kern="1200" noProof="0" dirty="0" smtClean="0"/>
            <a:t>W praktyce możliwości te nie są w pełni wykorzystane z powodu zbyt słabego potencjału, niezbędnego aby rzeczywiście dostosowywać lokalne polityki do potrzeb rynku pracy</a:t>
          </a:r>
        </a:p>
      </dsp:txBody>
      <dsp:txXfrm>
        <a:off x="3611614" y="2353500"/>
        <a:ext cx="4602352" cy="21724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451A1-FEDD-384B-AE62-7B29C0E664E8}">
      <dsp:nvSpPr>
        <dsp:cNvPr id="0" name=""/>
        <dsp:cNvSpPr/>
      </dsp:nvSpPr>
      <dsp:spPr>
        <a:xfrm>
          <a:off x="3076675" y="2459138"/>
          <a:ext cx="2065135" cy="2065135"/>
        </a:xfrm>
        <a:prstGeom prst="ellipse">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l-PL" sz="1700" kern="1200" noProof="0" dirty="0" smtClean="0"/>
            <a:t>Elastyczna adaptacja polityk lokalnych do potrzeb rynku pracy</a:t>
          </a:r>
        </a:p>
      </dsp:txBody>
      <dsp:txXfrm>
        <a:off x="3379107" y="2761570"/>
        <a:ext cx="1460271" cy="1460271"/>
      </dsp:txXfrm>
    </dsp:sp>
    <dsp:sp modelId="{8262B5BE-0D70-7946-86CC-00380E310EED}">
      <dsp:nvSpPr>
        <dsp:cNvPr id="0" name=""/>
        <dsp:cNvSpPr/>
      </dsp:nvSpPr>
      <dsp:spPr>
        <a:xfrm rot="12900000">
          <a:off x="1750284" y="2099073"/>
          <a:ext cx="1580701" cy="588563"/>
        </a:xfrm>
        <a:prstGeom prst="lef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8CD08C49-51F8-5A4B-B8E5-DD8516B8B275}">
      <dsp:nvSpPr>
        <dsp:cNvPr id="0" name=""/>
        <dsp:cNvSpPr/>
      </dsp:nvSpPr>
      <dsp:spPr>
        <a:xfrm>
          <a:off x="912278" y="1155277"/>
          <a:ext cx="1961878" cy="1569503"/>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pl-PL" sz="1600" kern="1200" noProof="0" dirty="0" smtClean="0"/>
            <a:t>Mechanizmy współpracy pomiędzy szkolnictwem zawodowym i przedsiębiorstwami</a:t>
          </a:r>
          <a:endParaRPr lang="pl-PL" sz="1600" kern="1200" noProof="0" dirty="0"/>
        </a:p>
      </dsp:txBody>
      <dsp:txXfrm>
        <a:off x="958247" y="1201246"/>
        <a:ext cx="1869940" cy="1477565"/>
      </dsp:txXfrm>
    </dsp:sp>
    <dsp:sp modelId="{CC003D11-A35C-7B40-BDD1-40FABD944A8C}">
      <dsp:nvSpPr>
        <dsp:cNvPr id="0" name=""/>
        <dsp:cNvSpPr/>
      </dsp:nvSpPr>
      <dsp:spPr>
        <a:xfrm rot="16250400">
          <a:off x="3358596" y="1295912"/>
          <a:ext cx="1557054" cy="588563"/>
        </a:xfrm>
        <a:prstGeom prst="lef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2E267BC0-4784-7E42-817F-402B9533AF08}">
      <dsp:nvSpPr>
        <dsp:cNvPr id="0" name=""/>
        <dsp:cNvSpPr/>
      </dsp:nvSpPr>
      <dsp:spPr>
        <a:xfrm>
          <a:off x="3167597" y="26999"/>
          <a:ext cx="1961878" cy="1569503"/>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pl-PL" sz="1600" kern="1200" noProof="0" dirty="0" smtClean="0"/>
            <a:t>Realny wpływ przedsiębiorców na polityki rynku pracy</a:t>
          </a:r>
          <a:endParaRPr lang="pl-PL" sz="1600" kern="1200" noProof="0" dirty="0"/>
        </a:p>
      </dsp:txBody>
      <dsp:txXfrm>
        <a:off x="3213566" y="72968"/>
        <a:ext cx="1869940" cy="1477565"/>
      </dsp:txXfrm>
    </dsp:sp>
    <dsp:sp modelId="{1A42E526-0CA2-704A-9552-8060DA1F51FF}">
      <dsp:nvSpPr>
        <dsp:cNvPr id="0" name=""/>
        <dsp:cNvSpPr/>
      </dsp:nvSpPr>
      <dsp:spPr>
        <a:xfrm rot="19500000">
          <a:off x="4887500" y="2099073"/>
          <a:ext cx="1580701" cy="588563"/>
        </a:xfrm>
        <a:prstGeom prst="lef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4A606862-FBFE-BD48-8F73-6E2375E3B3E5}">
      <dsp:nvSpPr>
        <dsp:cNvPr id="0" name=""/>
        <dsp:cNvSpPr/>
      </dsp:nvSpPr>
      <dsp:spPr>
        <a:xfrm>
          <a:off x="5344329" y="1155277"/>
          <a:ext cx="1961878" cy="1569503"/>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pl-PL" sz="1600" kern="1200" noProof="0" dirty="0" smtClean="0"/>
            <a:t>Koordynacja działań różnych aktorów na poziomie lokalnym</a:t>
          </a:r>
        </a:p>
      </dsp:txBody>
      <dsp:txXfrm>
        <a:off x="5390298" y="1201246"/>
        <a:ext cx="1869940" cy="14775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01252-25CF-EE44-90D2-166CBAE1D67F}">
      <dsp:nvSpPr>
        <dsp:cNvPr id="0" name=""/>
        <dsp:cNvSpPr/>
      </dsp:nvSpPr>
      <dsp:spPr>
        <a:xfrm>
          <a:off x="1003" y="208860"/>
          <a:ext cx="2347565" cy="1173782"/>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GB" sz="2500" kern="1200" noProof="0" dirty="0" err="1" smtClean="0"/>
            <a:t>Cele</a:t>
          </a:r>
          <a:endParaRPr lang="en-GB" sz="2500" kern="1200" noProof="0" dirty="0"/>
        </a:p>
      </dsp:txBody>
      <dsp:txXfrm>
        <a:off x="35382" y="243239"/>
        <a:ext cx="2278807" cy="1105024"/>
      </dsp:txXfrm>
    </dsp:sp>
    <dsp:sp modelId="{83867D1D-1518-B84F-A4A8-AB78F6CF22F8}">
      <dsp:nvSpPr>
        <dsp:cNvPr id="0" name=""/>
        <dsp:cNvSpPr/>
      </dsp:nvSpPr>
      <dsp:spPr>
        <a:xfrm>
          <a:off x="235759" y="1382643"/>
          <a:ext cx="234756" cy="880337"/>
        </a:xfrm>
        <a:custGeom>
          <a:avLst/>
          <a:gdLst/>
          <a:ahLst/>
          <a:cxnLst/>
          <a:rect l="0" t="0" r="0" b="0"/>
          <a:pathLst>
            <a:path>
              <a:moveTo>
                <a:pt x="0" y="0"/>
              </a:moveTo>
              <a:lnTo>
                <a:pt x="0" y="880337"/>
              </a:lnTo>
              <a:lnTo>
                <a:pt x="234756" y="88033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90F05B6-8F0C-C647-8734-F89EB96532AD}">
      <dsp:nvSpPr>
        <dsp:cNvPr id="0" name=""/>
        <dsp:cNvSpPr/>
      </dsp:nvSpPr>
      <dsp:spPr>
        <a:xfrm>
          <a:off x="470516" y="1676089"/>
          <a:ext cx="1878052" cy="11737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pl-PL" sz="1000" kern="1200" noProof="0" dirty="0" smtClean="0"/>
            <a:t>Poprawa skuteczności i efektywności polityki rynku pracy</a:t>
          </a:r>
        </a:p>
      </dsp:txBody>
      <dsp:txXfrm>
        <a:off x="504895" y="1710468"/>
        <a:ext cx="1809294" cy="1105024"/>
      </dsp:txXfrm>
    </dsp:sp>
    <dsp:sp modelId="{37D5F3B0-3B10-9346-96A3-A459FD0F64D0}">
      <dsp:nvSpPr>
        <dsp:cNvPr id="0" name=""/>
        <dsp:cNvSpPr/>
      </dsp:nvSpPr>
      <dsp:spPr>
        <a:xfrm>
          <a:off x="235759" y="1382643"/>
          <a:ext cx="234756" cy="2347565"/>
        </a:xfrm>
        <a:custGeom>
          <a:avLst/>
          <a:gdLst/>
          <a:ahLst/>
          <a:cxnLst/>
          <a:rect l="0" t="0" r="0" b="0"/>
          <a:pathLst>
            <a:path>
              <a:moveTo>
                <a:pt x="0" y="0"/>
              </a:moveTo>
              <a:lnTo>
                <a:pt x="0" y="2347565"/>
              </a:lnTo>
              <a:lnTo>
                <a:pt x="234756" y="234756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36C21EB-F82D-4445-909B-29CC44DD3646}">
      <dsp:nvSpPr>
        <dsp:cNvPr id="0" name=""/>
        <dsp:cNvSpPr/>
      </dsp:nvSpPr>
      <dsp:spPr>
        <a:xfrm>
          <a:off x="470516" y="3143318"/>
          <a:ext cx="1878052" cy="11737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pl-PL" sz="1000" kern="1200" noProof="0" dirty="0" smtClean="0"/>
            <a:t>Lepiej adresowana polityka rynku pracy</a:t>
          </a:r>
          <a:endParaRPr lang="pl-PL" sz="1000" kern="1200" noProof="0" dirty="0"/>
        </a:p>
      </dsp:txBody>
      <dsp:txXfrm>
        <a:off x="504895" y="3177697"/>
        <a:ext cx="1809294" cy="1105024"/>
      </dsp:txXfrm>
    </dsp:sp>
    <dsp:sp modelId="{BA0BCD3A-5D56-4247-B2DE-6A6A8AEA338A}">
      <dsp:nvSpPr>
        <dsp:cNvPr id="0" name=""/>
        <dsp:cNvSpPr/>
      </dsp:nvSpPr>
      <dsp:spPr>
        <a:xfrm>
          <a:off x="2935460" y="208860"/>
          <a:ext cx="2347565" cy="1173782"/>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pl-PL" sz="2500" kern="1200" noProof="0" dirty="0" smtClean="0"/>
            <a:t>Nowe rozwiązania</a:t>
          </a:r>
          <a:endParaRPr lang="pl-PL" sz="2500" kern="1200" noProof="0" dirty="0"/>
        </a:p>
      </dsp:txBody>
      <dsp:txXfrm>
        <a:off x="2969839" y="243239"/>
        <a:ext cx="2278807" cy="1105024"/>
      </dsp:txXfrm>
    </dsp:sp>
    <dsp:sp modelId="{55B4C9E0-8209-E64B-B9A9-D8789DBECE2A}">
      <dsp:nvSpPr>
        <dsp:cNvPr id="0" name=""/>
        <dsp:cNvSpPr/>
      </dsp:nvSpPr>
      <dsp:spPr>
        <a:xfrm>
          <a:off x="3170217" y="1382643"/>
          <a:ext cx="234756" cy="880337"/>
        </a:xfrm>
        <a:custGeom>
          <a:avLst/>
          <a:gdLst/>
          <a:ahLst/>
          <a:cxnLst/>
          <a:rect l="0" t="0" r="0" b="0"/>
          <a:pathLst>
            <a:path>
              <a:moveTo>
                <a:pt x="0" y="0"/>
              </a:moveTo>
              <a:lnTo>
                <a:pt x="0" y="880337"/>
              </a:lnTo>
              <a:lnTo>
                <a:pt x="234756" y="88033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285FC0A-F9E0-1B44-9B45-171973280EB5}">
      <dsp:nvSpPr>
        <dsp:cNvPr id="0" name=""/>
        <dsp:cNvSpPr/>
      </dsp:nvSpPr>
      <dsp:spPr>
        <a:xfrm>
          <a:off x="3404973" y="1676089"/>
          <a:ext cx="1878052" cy="11737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pl-PL" sz="1000" kern="1200" noProof="0" dirty="0" smtClean="0"/>
            <a:t>Nagradzanie pracowników PSZ za efekty</a:t>
          </a:r>
          <a:endParaRPr lang="pl-PL" sz="1000" kern="1200" noProof="0" dirty="0"/>
        </a:p>
      </dsp:txBody>
      <dsp:txXfrm>
        <a:off x="3439352" y="1710468"/>
        <a:ext cx="1809294" cy="1105024"/>
      </dsp:txXfrm>
    </dsp:sp>
    <dsp:sp modelId="{8C503948-82BD-FF42-ABAF-34CCBB7A67C8}">
      <dsp:nvSpPr>
        <dsp:cNvPr id="0" name=""/>
        <dsp:cNvSpPr/>
      </dsp:nvSpPr>
      <dsp:spPr>
        <a:xfrm>
          <a:off x="3170217" y="1382643"/>
          <a:ext cx="234756" cy="2347565"/>
        </a:xfrm>
        <a:custGeom>
          <a:avLst/>
          <a:gdLst/>
          <a:ahLst/>
          <a:cxnLst/>
          <a:rect l="0" t="0" r="0" b="0"/>
          <a:pathLst>
            <a:path>
              <a:moveTo>
                <a:pt x="0" y="0"/>
              </a:moveTo>
              <a:lnTo>
                <a:pt x="0" y="2347565"/>
              </a:lnTo>
              <a:lnTo>
                <a:pt x="234756" y="234756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3ED06AA-31CC-1746-B673-19EEBAB9331C}">
      <dsp:nvSpPr>
        <dsp:cNvPr id="0" name=""/>
        <dsp:cNvSpPr/>
      </dsp:nvSpPr>
      <dsp:spPr>
        <a:xfrm>
          <a:off x="3404973" y="3143318"/>
          <a:ext cx="1878052" cy="11737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pl-PL" sz="1000" kern="1200" noProof="0" dirty="0" smtClean="0"/>
            <a:t>Profilowanie – przypisanie bezrobotnych do jednego z trzech profili pomocy </a:t>
          </a:r>
          <a:endParaRPr lang="pl-PL" sz="1000" kern="1200" noProof="0" dirty="0"/>
        </a:p>
      </dsp:txBody>
      <dsp:txXfrm>
        <a:off x="3439352" y="3177697"/>
        <a:ext cx="1809294" cy="1105024"/>
      </dsp:txXfrm>
    </dsp:sp>
    <dsp:sp modelId="{30EA29F2-89FF-3848-A5FD-2AC9F9B67CFA}">
      <dsp:nvSpPr>
        <dsp:cNvPr id="0" name=""/>
        <dsp:cNvSpPr/>
      </dsp:nvSpPr>
      <dsp:spPr>
        <a:xfrm>
          <a:off x="5759864" y="99018"/>
          <a:ext cx="2347565" cy="1173782"/>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pl-PL" sz="2500" kern="1200" noProof="0" dirty="0" smtClean="0"/>
            <a:t>Niezamierzone konsekwencje?</a:t>
          </a:r>
          <a:endParaRPr lang="pl-PL" sz="2500" kern="1200" noProof="0" dirty="0"/>
        </a:p>
      </dsp:txBody>
      <dsp:txXfrm>
        <a:off x="5794243" y="133397"/>
        <a:ext cx="2278807" cy="1105024"/>
      </dsp:txXfrm>
    </dsp:sp>
    <dsp:sp modelId="{48C9EE7F-EA3F-984E-AA8E-EF78C2B32DFD}">
      <dsp:nvSpPr>
        <dsp:cNvPr id="0" name=""/>
        <dsp:cNvSpPr/>
      </dsp:nvSpPr>
      <dsp:spPr>
        <a:xfrm>
          <a:off x="5994620" y="1272801"/>
          <a:ext cx="344810" cy="990179"/>
        </a:xfrm>
        <a:custGeom>
          <a:avLst/>
          <a:gdLst/>
          <a:ahLst/>
          <a:cxnLst/>
          <a:rect l="0" t="0" r="0" b="0"/>
          <a:pathLst>
            <a:path>
              <a:moveTo>
                <a:pt x="0" y="0"/>
              </a:moveTo>
              <a:lnTo>
                <a:pt x="0" y="990179"/>
              </a:lnTo>
              <a:lnTo>
                <a:pt x="344810" y="99017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E088FF9-E337-FD4A-810D-B8E6B0B5F329}">
      <dsp:nvSpPr>
        <dsp:cNvPr id="0" name=""/>
        <dsp:cNvSpPr/>
      </dsp:nvSpPr>
      <dsp:spPr>
        <a:xfrm>
          <a:off x="6339431" y="1676089"/>
          <a:ext cx="1878052" cy="11737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pl-PL" sz="1000" kern="1200" noProof="0" dirty="0" smtClean="0"/>
            <a:t>Koncentracja na krótkoterminowych efektach zatrudnieniowych</a:t>
          </a:r>
        </a:p>
        <a:p>
          <a:pPr lvl="0" algn="ctr" defTabSz="444500">
            <a:lnSpc>
              <a:spcPct val="90000"/>
            </a:lnSpc>
            <a:spcBef>
              <a:spcPct val="0"/>
            </a:spcBef>
            <a:spcAft>
              <a:spcPct val="35000"/>
            </a:spcAft>
          </a:pPr>
          <a:r>
            <a:rPr lang="pl-PL" sz="1000" kern="1200" noProof="0" dirty="0" smtClean="0"/>
            <a:t>Ograniczanie innowacyjnych rozwiązań</a:t>
          </a:r>
        </a:p>
        <a:p>
          <a:pPr lvl="0" algn="ctr" defTabSz="444500">
            <a:lnSpc>
              <a:spcPct val="90000"/>
            </a:lnSpc>
            <a:spcBef>
              <a:spcPct val="0"/>
            </a:spcBef>
            <a:spcAft>
              <a:spcPct val="35000"/>
            </a:spcAft>
          </a:pPr>
          <a:r>
            <a:rPr lang="pl-PL" sz="1000" kern="1200" noProof="0" dirty="0" smtClean="0"/>
            <a:t>Kreatywne statystyki</a:t>
          </a:r>
          <a:endParaRPr lang="pl-PL" sz="1000" kern="1200" noProof="0" dirty="0"/>
        </a:p>
      </dsp:txBody>
      <dsp:txXfrm>
        <a:off x="6373810" y="1710468"/>
        <a:ext cx="1809294" cy="1105024"/>
      </dsp:txXfrm>
    </dsp:sp>
    <dsp:sp modelId="{419E810F-5B23-2247-9DCD-93DAE4E3105E}">
      <dsp:nvSpPr>
        <dsp:cNvPr id="0" name=""/>
        <dsp:cNvSpPr/>
      </dsp:nvSpPr>
      <dsp:spPr>
        <a:xfrm>
          <a:off x="5994620" y="1272801"/>
          <a:ext cx="341317" cy="2509454"/>
        </a:xfrm>
        <a:custGeom>
          <a:avLst/>
          <a:gdLst/>
          <a:ahLst/>
          <a:cxnLst/>
          <a:rect l="0" t="0" r="0" b="0"/>
          <a:pathLst>
            <a:path>
              <a:moveTo>
                <a:pt x="0" y="0"/>
              </a:moveTo>
              <a:lnTo>
                <a:pt x="0" y="2509454"/>
              </a:lnTo>
              <a:lnTo>
                <a:pt x="341317" y="250945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A54574A-BD47-3540-939F-71CFFFA6D162}">
      <dsp:nvSpPr>
        <dsp:cNvPr id="0" name=""/>
        <dsp:cNvSpPr/>
      </dsp:nvSpPr>
      <dsp:spPr>
        <a:xfrm>
          <a:off x="6335937" y="3195363"/>
          <a:ext cx="1878052" cy="11737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pl-PL" sz="1000" kern="1200" noProof="0" dirty="0" smtClean="0"/>
            <a:t>Spadek motywacji </a:t>
          </a:r>
          <a:r>
            <a:rPr lang="pl-PL" sz="1000" kern="1200" noProof="0" dirty="0" err="1" smtClean="0"/>
            <a:t>praconiwków</a:t>
          </a:r>
          <a:r>
            <a:rPr lang="pl-PL" sz="1000" kern="1200" noProof="0" dirty="0" smtClean="0"/>
            <a:t> PSZ</a:t>
          </a:r>
        </a:p>
        <a:p>
          <a:pPr lvl="0" algn="ctr" defTabSz="444500">
            <a:lnSpc>
              <a:spcPct val="90000"/>
            </a:lnSpc>
            <a:spcBef>
              <a:spcPct val="0"/>
            </a:spcBef>
            <a:spcAft>
              <a:spcPct val="35000"/>
            </a:spcAft>
          </a:pPr>
          <a:r>
            <a:rPr lang="pl-PL" sz="1000" kern="1200" noProof="0" dirty="0" smtClean="0"/>
            <a:t>Bardzo ograniczony dostęp do wsparcia osób z </a:t>
          </a:r>
          <a:r>
            <a:rPr lang="pl-PL" sz="1000" kern="1200" noProof="0" dirty="0" err="1" smtClean="0"/>
            <a:t>przypisnanym</a:t>
          </a:r>
          <a:r>
            <a:rPr lang="pl-PL" sz="1000" kern="1200" noProof="0" dirty="0" smtClean="0"/>
            <a:t> III profilem pomocy</a:t>
          </a:r>
        </a:p>
        <a:p>
          <a:pPr lvl="0" algn="ctr" defTabSz="444500">
            <a:lnSpc>
              <a:spcPct val="90000"/>
            </a:lnSpc>
            <a:spcBef>
              <a:spcPct val="0"/>
            </a:spcBef>
            <a:spcAft>
              <a:spcPct val="35000"/>
            </a:spcAft>
          </a:pPr>
          <a:endParaRPr lang="en-GB" sz="1000" kern="1200" noProof="0" dirty="0"/>
        </a:p>
      </dsp:txBody>
      <dsp:txXfrm>
        <a:off x="6370316" y="3229742"/>
        <a:ext cx="1809294" cy="1105024"/>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F4A03392-C0D4-4823-A477-8D4B6F896DDF}" type="datetimeFigureOut">
              <a:rPr lang="en-GB" smtClean="0"/>
              <a:t>11.07.2016</a:t>
            </a:fld>
            <a:endParaRPr lang="en-GB"/>
          </a:p>
        </p:txBody>
      </p:sp>
      <p:sp>
        <p:nvSpPr>
          <p:cNvPr id="4" name="Footer Placeholder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B9F7742A-F25D-450D-9BA7-5C1CDAC420C5}" type="slidenum">
              <a:rPr lang="en-GB" smtClean="0"/>
              <a:t>‹nr›</a:t>
            </a:fld>
            <a:endParaRPr lang="en-GB"/>
          </a:p>
        </p:txBody>
      </p:sp>
    </p:spTree>
    <p:extLst>
      <p:ext uri="{BB962C8B-B14F-4D97-AF65-F5344CB8AC3E}">
        <p14:creationId xmlns:p14="http://schemas.microsoft.com/office/powerpoint/2010/main" val="2289669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DF2D801C-C1EE-7848-9A1A-14CD838AEEC6}" type="datetimeFigureOut">
              <a:rPr lang="pl-PL" smtClean="0"/>
              <a:t>11.07.2016</a:t>
            </a:fld>
            <a:endParaRPr lang="pl-PL"/>
          </a:p>
        </p:txBody>
      </p:sp>
      <p:sp>
        <p:nvSpPr>
          <p:cNvPr id="4" name="Symbol zastępczy obrazu slajdu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1038" y="4722813"/>
            <a:ext cx="5443537" cy="4475162"/>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45625"/>
            <a:ext cx="2949575"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4450" y="9445625"/>
            <a:ext cx="2949575" cy="496888"/>
          </a:xfrm>
          <a:prstGeom prst="rect">
            <a:avLst/>
          </a:prstGeom>
        </p:spPr>
        <p:txBody>
          <a:bodyPr vert="horz" lIns="91440" tIns="45720" rIns="91440" bIns="45720" rtlCol="0" anchor="b"/>
          <a:lstStyle>
            <a:lvl1pPr algn="r">
              <a:defRPr sz="1200"/>
            </a:lvl1pPr>
          </a:lstStyle>
          <a:p>
            <a:fld id="{6DF02AB3-4B93-0D4B-9E5F-105D658022C9}" type="slidenum">
              <a:rPr lang="pl-PL" smtClean="0"/>
              <a:t>‹nr›</a:t>
            </a:fld>
            <a:endParaRPr lang="pl-PL"/>
          </a:p>
        </p:txBody>
      </p:sp>
    </p:spTree>
    <p:extLst>
      <p:ext uri="{BB962C8B-B14F-4D97-AF65-F5344CB8AC3E}">
        <p14:creationId xmlns:p14="http://schemas.microsoft.com/office/powerpoint/2010/main" val="25575608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I </a:t>
            </a:r>
            <a:r>
              <a:rPr lang="pl-PL" dirty="0" err="1" smtClean="0"/>
              <a:t>would</a:t>
            </a:r>
            <a:r>
              <a:rPr lang="pl-PL" dirty="0" smtClean="0"/>
              <a:t> </a:t>
            </a:r>
            <a:r>
              <a:rPr lang="pl-PL" dirty="0" err="1" smtClean="0"/>
              <a:t>like</a:t>
            </a:r>
            <a:r>
              <a:rPr lang="pl-PL" dirty="0" smtClean="0"/>
              <a:t> to </a:t>
            </a:r>
            <a:r>
              <a:rPr lang="pl-PL" dirty="0" err="1" smtClean="0"/>
              <a:t>thank</a:t>
            </a:r>
            <a:r>
              <a:rPr lang="pl-PL" dirty="0" smtClean="0"/>
              <a:t> </a:t>
            </a:r>
            <a:r>
              <a:rPr lang="pl-PL" dirty="0" err="1" smtClean="0"/>
              <a:t>you</a:t>
            </a:r>
            <a:r>
              <a:rPr lang="pl-PL" dirty="0" smtClean="0"/>
              <a:t> for </a:t>
            </a:r>
            <a:r>
              <a:rPr lang="pl-PL" dirty="0" err="1" smtClean="0"/>
              <a:t>invitation</a:t>
            </a:r>
            <a:r>
              <a:rPr lang="pl-PL" dirty="0" smtClean="0"/>
              <a:t>. The </a:t>
            </a:r>
            <a:r>
              <a:rPr lang="pl-PL" dirty="0" err="1" smtClean="0"/>
              <a:t>main</a:t>
            </a:r>
            <a:r>
              <a:rPr lang="pl-PL" baseline="0" dirty="0" smtClean="0"/>
              <a:t> </a:t>
            </a:r>
            <a:r>
              <a:rPr lang="pl-PL" baseline="0" dirty="0" err="1" smtClean="0"/>
              <a:t>aim</a:t>
            </a:r>
            <a:r>
              <a:rPr lang="pl-PL" baseline="0" dirty="0" smtClean="0"/>
              <a:t> of the </a:t>
            </a:r>
            <a:r>
              <a:rPr lang="pl-PL" baseline="0" dirty="0" err="1" smtClean="0"/>
              <a:t>presentation</a:t>
            </a:r>
            <a:r>
              <a:rPr lang="pl-PL" baseline="0" dirty="0" smtClean="0"/>
              <a:t> </a:t>
            </a:r>
            <a:r>
              <a:rPr lang="pl-PL" baseline="0" dirty="0" err="1" smtClean="0"/>
              <a:t>is</a:t>
            </a:r>
            <a:r>
              <a:rPr lang="pl-PL" baseline="0" dirty="0" smtClean="0"/>
              <a:t> to </a:t>
            </a:r>
            <a:r>
              <a:rPr lang="pl-PL" baseline="0" dirty="0" err="1" smtClean="0"/>
              <a:t>present</a:t>
            </a:r>
            <a:r>
              <a:rPr lang="pl-PL" baseline="0" dirty="0" smtClean="0"/>
              <a:t> </a:t>
            </a:r>
            <a:r>
              <a:rPr lang="pl-PL" baseline="0" dirty="0" err="1" smtClean="0"/>
              <a:t>main</a:t>
            </a:r>
            <a:r>
              <a:rPr lang="pl-PL" baseline="0" dirty="0" smtClean="0"/>
              <a:t> </a:t>
            </a:r>
            <a:r>
              <a:rPr lang="pl-PL" baseline="0" dirty="0" err="1" smtClean="0"/>
              <a:t>findings</a:t>
            </a:r>
            <a:r>
              <a:rPr lang="pl-PL" baseline="0" dirty="0" smtClean="0"/>
              <a:t>. </a:t>
            </a:r>
            <a:r>
              <a:rPr lang="pl-PL" baseline="0" dirty="0" err="1" smtClean="0"/>
              <a:t>Because</a:t>
            </a:r>
            <a:r>
              <a:rPr lang="pl-PL" baseline="0" dirty="0" smtClean="0"/>
              <a:t> the </a:t>
            </a:r>
            <a:r>
              <a:rPr lang="pl-PL" baseline="0" dirty="0" err="1" smtClean="0"/>
              <a:t>scope</a:t>
            </a:r>
            <a:r>
              <a:rPr lang="pl-PL" baseline="0" dirty="0" smtClean="0"/>
              <a:t> of the  </a:t>
            </a:r>
            <a:r>
              <a:rPr lang="pl-PL" baseline="0" dirty="0" err="1" smtClean="0"/>
              <a:t>study</a:t>
            </a:r>
            <a:r>
              <a:rPr lang="pl-PL" baseline="0" dirty="0" smtClean="0"/>
              <a:t> </a:t>
            </a:r>
            <a:r>
              <a:rPr lang="pl-PL" baseline="0" dirty="0" err="1" smtClean="0"/>
              <a:t>is</a:t>
            </a:r>
            <a:r>
              <a:rPr lang="pl-PL" baseline="0" dirty="0" smtClean="0"/>
              <a:t> </a:t>
            </a:r>
            <a:r>
              <a:rPr lang="pl-PL" baseline="0" dirty="0" err="1" smtClean="0"/>
              <a:t>very</a:t>
            </a:r>
            <a:r>
              <a:rPr lang="pl-PL" baseline="0" dirty="0" smtClean="0"/>
              <a:t> </a:t>
            </a:r>
            <a:r>
              <a:rPr lang="pl-PL" baseline="0" dirty="0" err="1" smtClean="0"/>
              <a:t>broad</a:t>
            </a:r>
            <a:r>
              <a:rPr lang="pl-PL" baseline="0" dirty="0" smtClean="0"/>
              <a:t>, I </a:t>
            </a:r>
            <a:r>
              <a:rPr lang="pl-PL" baseline="0" dirty="0" err="1" smtClean="0"/>
              <a:t>had</a:t>
            </a:r>
            <a:r>
              <a:rPr lang="pl-PL" baseline="0" dirty="0" smtClean="0"/>
              <a:t> to </a:t>
            </a:r>
            <a:r>
              <a:rPr lang="pl-PL" baseline="0" dirty="0" err="1" smtClean="0"/>
              <a:t>carefully</a:t>
            </a:r>
            <a:r>
              <a:rPr lang="pl-PL" baseline="0" dirty="0" smtClean="0"/>
              <a:t> </a:t>
            </a:r>
            <a:r>
              <a:rPr lang="pl-PL" baseline="0" dirty="0" err="1" smtClean="0"/>
              <a:t>select</a:t>
            </a:r>
            <a:r>
              <a:rPr lang="pl-PL" baseline="0" dirty="0" smtClean="0"/>
              <a:t> </a:t>
            </a:r>
            <a:r>
              <a:rPr lang="pl-PL" baseline="0" dirty="0" err="1" smtClean="0"/>
              <a:t>those</a:t>
            </a:r>
            <a:r>
              <a:rPr lang="pl-PL" baseline="0" dirty="0" smtClean="0"/>
              <a:t> </a:t>
            </a:r>
            <a:r>
              <a:rPr lang="pl-PL" baseline="0" dirty="0" err="1" smtClean="0"/>
              <a:t>topics</a:t>
            </a:r>
            <a:r>
              <a:rPr lang="pl-PL" baseline="0" dirty="0" smtClean="0"/>
              <a:t> </a:t>
            </a:r>
            <a:r>
              <a:rPr lang="pl-PL" baseline="0" dirty="0" err="1" smtClean="0"/>
              <a:t>which</a:t>
            </a:r>
            <a:r>
              <a:rPr lang="pl-PL" baseline="0" dirty="0" smtClean="0"/>
              <a:t> </a:t>
            </a:r>
            <a:r>
              <a:rPr lang="pl-PL" baseline="0" dirty="0" err="1" smtClean="0"/>
              <a:t>seems</a:t>
            </a:r>
            <a:r>
              <a:rPr lang="pl-PL" baseline="0" dirty="0" smtClean="0"/>
              <a:t> to me the most </a:t>
            </a:r>
            <a:r>
              <a:rPr lang="pl-PL" baseline="0" dirty="0" err="1" smtClean="0"/>
              <a:t>importent</a:t>
            </a:r>
            <a:r>
              <a:rPr lang="pl-PL" baseline="0" dirty="0" smtClean="0"/>
              <a:t> and </a:t>
            </a:r>
            <a:r>
              <a:rPr lang="pl-PL" baseline="0" dirty="0" err="1" smtClean="0"/>
              <a:t>also</a:t>
            </a:r>
            <a:r>
              <a:rPr lang="pl-PL" baseline="0" dirty="0" smtClean="0"/>
              <a:t> </a:t>
            </a:r>
            <a:r>
              <a:rPr lang="pl-PL" baseline="0" dirty="0" err="1" smtClean="0"/>
              <a:t>wich</a:t>
            </a:r>
            <a:r>
              <a:rPr lang="pl-PL" baseline="0" dirty="0" smtClean="0"/>
              <a:t> </a:t>
            </a:r>
            <a:r>
              <a:rPr lang="pl-PL" baseline="0" dirty="0" err="1" smtClean="0"/>
              <a:t>may</a:t>
            </a:r>
            <a:r>
              <a:rPr lang="pl-PL" baseline="0" dirty="0" smtClean="0"/>
              <a:t> be the most </a:t>
            </a:r>
            <a:r>
              <a:rPr lang="pl-PL" baseline="0" dirty="0" err="1" smtClean="0"/>
              <a:t>interesting</a:t>
            </a:r>
            <a:r>
              <a:rPr lang="pl-PL" baseline="0" dirty="0" smtClean="0"/>
              <a:t> for </a:t>
            </a:r>
            <a:r>
              <a:rPr lang="pl-PL" baseline="0" dirty="0" err="1" smtClean="0"/>
              <a:t>you</a:t>
            </a:r>
            <a:r>
              <a:rPr lang="pl-PL" baseline="0" dirty="0" smtClean="0"/>
              <a:t>. </a:t>
            </a:r>
            <a:endParaRPr lang="pl-PL" dirty="0"/>
          </a:p>
        </p:txBody>
      </p:sp>
      <p:sp>
        <p:nvSpPr>
          <p:cNvPr id="4" name="Symbol zastępczy numeru slajdu 3"/>
          <p:cNvSpPr>
            <a:spLocks noGrp="1"/>
          </p:cNvSpPr>
          <p:nvPr>
            <p:ph type="sldNum" sz="quarter" idx="10"/>
          </p:nvPr>
        </p:nvSpPr>
        <p:spPr/>
        <p:txBody>
          <a:bodyPr/>
          <a:lstStyle/>
          <a:p>
            <a:fld id="{6DF02AB3-4B93-0D4B-9E5F-105D658022C9}" type="slidenum">
              <a:rPr lang="pl-PL" smtClean="0"/>
              <a:t>1</a:t>
            </a:fld>
            <a:endParaRPr lang="pl-PL"/>
          </a:p>
        </p:txBody>
      </p:sp>
    </p:spTree>
    <p:extLst>
      <p:ext uri="{BB962C8B-B14F-4D97-AF65-F5344CB8AC3E}">
        <p14:creationId xmlns:p14="http://schemas.microsoft.com/office/powerpoint/2010/main" val="991773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dirty="0" smtClean="0"/>
              <a:t>One</a:t>
            </a:r>
            <a:r>
              <a:rPr lang="en-GB" baseline="0" dirty="0" smtClean="0"/>
              <a:t> of the main objectives of the study was to assess the flexibility of the policy. The main assumption is that the more flexible system is, it may better adapt to the local situation and be more efficient. The study shows, that the flexibility is rather complex issue. When we look at the regulations governing labour market policy and vet policy, we can identify many examples of relatively flexible system. For example, local employment offices receive only an envelope of the funds on the labour market policy and may decide on their own how it can be distributed. </a:t>
            </a:r>
          </a:p>
          <a:p>
            <a:endParaRPr lang="en-GB" baseline="0" dirty="0" smtClean="0"/>
          </a:p>
          <a:p>
            <a:r>
              <a:rPr lang="en-GB" baseline="0" dirty="0" smtClean="0"/>
              <a:t>On the other hand the study shows, that formal flexibility is not sufficient. It requires also other ingredients and the most important are capacities to actually adapt to local market needs. People must know, what the market need, how to respond to that needs and – one of the most important – how to cooperate with others in order to respond to the needs. What we saw in Poland, is that those areas are still a challenge and require further strengthened. </a:t>
            </a:r>
          </a:p>
          <a:p>
            <a:r>
              <a:rPr lang="en-GB" baseline="0" dirty="0" smtClean="0"/>
              <a:t>The equally important is leadership – a will to adopt to the local labour market policy to the needs of the local labour market. This will is necessary at both national and local level. At national – it is important to strengthen</a:t>
            </a:r>
          </a:p>
          <a:p>
            <a:endParaRPr lang="en-GB" baseline="0" dirty="0" smtClean="0"/>
          </a:p>
        </p:txBody>
      </p:sp>
      <p:sp>
        <p:nvSpPr>
          <p:cNvPr id="4" name="Symbol zastępczy numeru slajdu 3"/>
          <p:cNvSpPr>
            <a:spLocks noGrp="1"/>
          </p:cNvSpPr>
          <p:nvPr>
            <p:ph type="sldNum" sz="quarter" idx="10"/>
          </p:nvPr>
        </p:nvSpPr>
        <p:spPr/>
        <p:txBody>
          <a:bodyPr/>
          <a:lstStyle/>
          <a:p>
            <a:fld id="{6DF02AB3-4B93-0D4B-9E5F-105D658022C9}" type="slidenum">
              <a:rPr lang="pl-PL" smtClean="0"/>
              <a:t>2</a:t>
            </a:fld>
            <a:endParaRPr lang="pl-PL"/>
          </a:p>
        </p:txBody>
      </p:sp>
    </p:spTree>
    <p:extLst>
      <p:ext uri="{BB962C8B-B14F-4D97-AF65-F5344CB8AC3E}">
        <p14:creationId xmlns:p14="http://schemas.microsoft.com/office/powerpoint/2010/main" val="70483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dirty="0" smtClean="0"/>
              <a:t>The study shows that capacities or</a:t>
            </a:r>
            <a:r>
              <a:rPr lang="en-GB" baseline="0" dirty="0" smtClean="0"/>
              <a:t> mechanism of adaptation of the policy should be </a:t>
            </a:r>
            <a:r>
              <a:rPr lang="en-GB" baseline="0" dirty="0" err="1" smtClean="0"/>
              <a:t>strenghten</a:t>
            </a:r>
            <a:r>
              <a:rPr lang="en-GB" baseline="0" dirty="0" smtClean="0"/>
              <a:t> in three main areas</a:t>
            </a:r>
          </a:p>
          <a:p>
            <a:endParaRPr lang="en-GB" baseline="0" dirty="0" smtClean="0"/>
          </a:p>
          <a:p>
            <a:r>
              <a:rPr lang="en-GB" baseline="0" dirty="0" smtClean="0"/>
              <a:t>First – is the mechanism of cooperation vet-employers. </a:t>
            </a:r>
            <a:r>
              <a:rPr lang="en-GB" baseline="0" dirty="0" err="1" smtClean="0"/>
              <a:t>Althought</a:t>
            </a:r>
            <a:r>
              <a:rPr lang="en-GB" baseline="0" dirty="0" smtClean="0"/>
              <a:t> there is a strong pressure on such cooperation, and there are many initiatives, we still observe a gap between supply and demand side. This gap has at least partially structural character – it is difficult for both side to understand each other, due to differences in language, lack of time and resources for cooperation etc. The solution would be an agent, mediator – instrument which would facilitate the cooperation and first of all help the VET to better </a:t>
            </a:r>
            <a:r>
              <a:rPr lang="en-GB" baseline="0" dirty="0" err="1" smtClean="0"/>
              <a:t>understend</a:t>
            </a:r>
            <a:r>
              <a:rPr lang="en-GB" baseline="0" dirty="0" smtClean="0"/>
              <a:t> the needs of the employers and adapt to them</a:t>
            </a:r>
          </a:p>
          <a:p>
            <a:endParaRPr lang="en-GB" baseline="0" dirty="0" smtClean="0"/>
          </a:p>
          <a:p>
            <a:r>
              <a:rPr lang="en-GB" baseline="0" dirty="0" smtClean="0"/>
              <a:t>Second – is the real, authentic impact of employers on the labour market programs delivered by LEO. What we find out is that cooperation between labour offices and employers is improving. The main mechanism of cooperation – labour councils, existing at national, regional and local level. Usually they consist of representatives of employers, local </a:t>
            </a:r>
            <a:r>
              <a:rPr lang="en-GB" baseline="0" dirty="0" err="1" smtClean="0"/>
              <a:t>ngo</a:t>
            </a:r>
            <a:r>
              <a:rPr lang="en-GB" baseline="0" dirty="0" smtClean="0"/>
              <a:t>, local self-employment. And in many cases they act rather as advising body, providing opinions, but their real impact is rather limited. There is also a strong resistance against giving them at least some decisions to make. </a:t>
            </a:r>
          </a:p>
          <a:p>
            <a:endParaRPr lang="en-GB" baseline="0" dirty="0" smtClean="0"/>
          </a:p>
          <a:p>
            <a:r>
              <a:rPr lang="en-GB" baseline="0" dirty="0" smtClean="0"/>
              <a:t>Third mechanism – is a coordination at local level – different actors provide support for unemployed, invest in skills, </a:t>
            </a:r>
            <a:r>
              <a:rPr lang="en-GB" baseline="0" dirty="0" err="1" smtClean="0"/>
              <a:t>imlement</a:t>
            </a:r>
            <a:r>
              <a:rPr lang="en-GB" baseline="0" dirty="0" smtClean="0"/>
              <a:t> project financed by ESF. Although local actors usually know about each other activities, often they do not try to coordinate their effort in order to achieve better results. Such coordination role would play local employment offices, but their capacity should be </a:t>
            </a:r>
            <a:r>
              <a:rPr lang="en-GB" baseline="0" dirty="0" err="1" smtClean="0"/>
              <a:t>strenghten</a:t>
            </a:r>
            <a:r>
              <a:rPr lang="en-GB" baseline="0" dirty="0" smtClean="0"/>
              <a:t> </a:t>
            </a:r>
            <a:endParaRPr lang="en-GB" dirty="0" smtClean="0"/>
          </a:p>
          <a:p>
            <a:endParaRPr lang="en-GB" dirty="0" smtClean="0"/>
          </a:p>
        </p:txBody>
      </p:sp>
      <p:sp>
        <p:nvSpPr>
          <p:cNvPr id="4" name="Symbol zastępczy numeru slajdu 3"/>
          <p:cNvSpPr>
            <a:spLocks noGrp="1"/>
          </p:cNvSpPr>
          <p:nvPr>
            <p:ph type="sldNum" sz="quarter" idx="10"/>
          </p:nvPr>
        </p:nvSpPr>
        <p:spPr/>
        <p:txBody>
          <a:bodyPr/>
          <a:lstStyle/>
          <a:p>
            <a:fld id="{6DF02AB3-4B93-0D4B-9E5F-105D658022C9}" type="slidenum">
              <a:rPr lang="pl-PL" smtClean="0"/>
              <a:t>3</a:t>
            </a:fld>
            <a:endParaRPr lang="pl-PL"/>
          </a:p>
        </p:txBody>
      </p:sp>
    </p:spTree>
    <p:extLst>
      <p:ext uri="{BB962C8B-B14F-4D97-AF65-F5344CB8AC3E}">
        <p14:creationId xmlns:p14="http://schemas.microsoft.com/office/powerpoint/2010/main" val="70483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noProof="0" dirty="0" smtClean="0"/>
              <a:t>Very important initiative, which plan to significantly</a:t>
            </a:r>
            <a:r>
              <a:rPr lang="en-GB" baseline="0" noProof="0" dirty="0" smtClean="0"/>
              <a:t> improve the efficiency and effectiveness of labour market policy – the reform of the labour market policy and methods of work of local employment offices.</a:t>
            </a:r>
          </a:p>
          <a:p>
            <a:endParaRPr lang="en-GB" baseline="0" noProof="0" dirty="0" smtClean="0"/>
          </a:p>
          <a:p>
            <a:r>
              <a:rPr lang="en-GB" baseline="0" noProof="0" dirty="0" smtClean="0"/>
              <a:t>The scope of novelisation is very broad. </a:t>
            </a:r>
          </a:p>
          <a:p>
            <a:r>
              <a:rPr lang="en-GB" baseline="0" noProof="0" dirty="0" smtClean="0"/>
              <a:t>I will focus on two important areas of change</a:t>
            </a:r>
          </a:p>
          <a:p>
            <a:endParaRPr lang="en-GB" baseline="0" noProof="0" dirty="0" smtClean="0"/>
          </a:p>
          <a:p>
            <a:r>
              <a:rPr lang="en-GB" baseline="0" noProof="0" dirty="0" smtClean="0"/>
              <a:t>First – the mechanism of rewarding of the staff – the main objective was to improve efficiency and effectiveness of the employment offices. Some representatives of local employment offices – supports the approach, pointing its mobilisation role</a:t>
            </a:r>
          </a:p>
          <a:p>
            <a:r>
              <a:rPr lang="en-GB" baseline="0" noProof="0" dirty="0" smtClean="0"/>
              <a:t>Other openly pointed some weaknesses. The basic indicator is employment rate after the completion of measure, but it is measured only 3 months after completion – thus it is pressure on short term employment. Representatives also acknowledge, that they will focus only on those actions, which directly contribute to the results, avoiding more complicated actions, investing in basic skills which often do not have a quick employment effect. </a:t>
            </a:r>
          </a:p>
          <a:p>
            <a:r>
              <a:rPr lang="en-GB" baseline="0" noProof="0" dirty="0" smtClean="0"/>
              <a:t>Also there are some examples of tricks used by LEO in order to improve statistics – National Auditor Court estimates that a real effectiveness is approximately 20 percentage points lower then those officially reported. </a:t>
            </a:r>
          </a:p>
          <a:p>
            <a:endParaRPr lang="en-GB" baseline="0" noProof="0" dirty="0" smtClean="0"/>
          </a:p>
          <a:p>
            <a:r>
              <a:rPr lang="en-GB" baseline="0" noProof="0" dirty="0" smtClean="0"/>
              <a:t>The second important innovation is mechanism of profiling. </a:t>
            </a:r>
          </a:p>
          <a:p>
            <a:r>
              <a:rPr lang="en-GB" baseline="0" noProof="0" dirty="0" smtClean="0"/>
              <a:t>The basic assumption is to improve targeting of labour market policy. All unemployed were divided into three categories, taking into account their readiness to take up employment. The basic idea seems to be fine – to support the staff in their decisions. However the mechanism is automatic – thus it in fact reduce the autonomy of the staff. </a:t>
            </a:r>
          </a:p>
          <a:p>
            <a:r>
              <a:rPr lang="en-GB" baseline="0" noProof="0" dirty="0" smtClean="0"/>
              <a:t>The another very important issue is the </a:t>
            </a:r>
            <a:r>
              <a:rPr lang="en-GB" baseline="0" noProof="0" dirty="0" err="1" smtClean="0"/>
              <a:t>situtaion</a:t>
            </a:r>
            <a:r>
              <a:rPr lang="en-GB" baseline="0" noProof="0" dirty="0" smtClean="0"/>
              <a:t> of so called third profile – persons in the most difficult situation. They should be involve in the programs implemented by local social assistance centres or NGO. But because the resources for this programs were not secured, in fact those persons are without any support. In august this year it was about 600 </a:t>
            </a:r>
            <a:r>
              <a:rPr lang="en-GB" baseline="0" noProof="0" dirty="0" err="1" smtClean="0"/>
              <a:t>thousends</a:t>
            </a:r>
            <a:r>
              <a:rPr lang="en-GB" baseline="0" noProof="0" dirty="0" smtClean="0"/>
              <a:t> persons in the third profile and </a:t>
            </a:r>
            <a:endParaRPr lang="en-GB" noProof="0" dirty="0"/>
          </a:p>
        </p:txBody>
      </p:sp>
      <p:sp>
        <p:nvSpPr>
          <p:cNvPr id="4" name="Symbol zastępczy numeru slajdu 3"/>
          <p:cNvSpPr>
            <a:spLocks noGrp="1"/>
          </p:cNvSpPr>
          <p:nvPr>
            <p:ph type="sldNum" sz="quarter" idx="10"/>
          </p:nvPr>
        </p:nvSpPr>
        <p:spPr/>
        <p:txBody>
          <a:bodyPr/>
          <a:lstStyle/>
          <a:p>
            <a:fld id="{6DF02AB3-4B93-0D4B-9E5F-105D658022C9}" type="slidenum">
              <a:rPr lang="pl-PL" smtClean="0"/>
              <a:t>4</a:t>
            </a:fld>
            <a:endParaRPr lang="pl-PL"/>
          </a:p>
        </p:txBody>
      </p:sp>
    </p:spTree>
    <p:extLst>
      <p:ext uri="{BB962C8B-B14F-4D97-AF65-F5344CB8AC3E}">
        <p14:creationId xmlns:p14="http://schemas.microsoft.com/office/powerpoint/2010/main" val="70483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The </a:t>
            </a:r>
            <a:r>
              <a:rPr lang="pl-PL" dirty="0" err="1" smtClean="0"/>
              <a:t>area</a:t>
            </a:r>
            <a:r>
              <a:rPr lang="pl-PL" baseline="0" dirty="0" smtClean="0"/>
              <a:t> </a:t>
            </a:r>
            <a:r>
              <a:rPr lang="pl-PL" baseline="0" dirty="0" err="1" smtClean="0"/>
              <a:t>which</a:t>
            </a:r>
            <a:r>
              <a:rPr lang="pl-PL" baseline="0" dirty="0" smtClean="0"/>
              <a:t> </a:t>
            </a:r>
            <a:r>
              <a:rPr lang="pl-PL" baseline="0" dirty="0" err="1" smtClean="0"/>
              <a:t>should</a:t>
            </a:r>
            <a:r>
              <a:rPr lang="pl-PL" baseline="0" dirty="0" smtClean="0"/>
              <a:t> </a:t>
            </a:r>
            <a:r>
              <a:rPr lang="pl-PL" baseline="0" dirty="0" err="1" smtClean="0"/>
              <a:t>recevie</a:t>
            </a:r>
            <a:r>
              <a:rPr lang="pl-PL" baseline="0" dirty="0" smtClean="0"/>
              <a:t> </a:t>
            </a:r>
            <a:r>
              <a:rPr lang="pl-PL" baseline="0" dirty="0" err="1" smtClean="0"/>
              <a:t>more</a:t>
            </a:r>
            <a:r>
              <a:rPr lang="pl-PL" baseline="0" dirty="0" smtClean="0"/>
              <a:t> </a:t>
            </a:r>
            <a:r>
              <a:rPr lang="pl-PL" baseline="0" dirty="0" err="1" smtClean="0"/>
              <a:t>attention</a:t>
            </a:r>
            <a:r>
              <a:rPr lang="pl-PL" baseline="0" dirty="0" smtClean="0"/>
              <a:t> </a:t>
            </a:r>
            <a:r>
              <a:rPr lang="pl-PL" baseline="0" dirty="0" err="1" smtClean="0"/>
              <a:t>is</a:t>
            </a:r>
            <a:r>
              <a:rPr lang="pl-PL" baseline="0" dirty="0" smtClean="0"/>
              <a:t> </a:t>
            </a:r>
            <a:r>
              <a:rPr lang="pl-PL" baseline="0" dirty="0" err="1" smtClean="0"/>
              <a:t>support</a:t>
            </a:r>
            <a:r>
              <a:rPr lang="pl-PL" baseline="0" dirty="0" smtClean="0"/>
              <a:t> for </a:t>
            </a:r>
            <a:r>
              <a:rPr lang="pl-PL" baseline="0" dirty="0" err="1" smtClean="0"/>
              <a:t>those</a:t>
            </a:r>
            <a:r>
              <a:rPr lang="pl-PL" baseline="0" dirty="0" smtClean="0"/>
              <a:t> „</a:t>
            </a:r>
            <a:r>
              <a:rPr lang="pl-PL" baseline="0" dirty="0" err="1" smtClean="0"/>
              <a:t>at</a:t>
            </a:r>
            <a:r>
              <a:rPr lang="pl-PL" baseline="0" dirty="0" smtClean="0"/>
              <a:t> </a:t>
            </a:r>
            <a:r>
              <a:rPr lang="pl-PL" baseline="0" dirty="0" err="1" smtClean="0"/>
              <a:t>risk</a:t>
            </a:r>
            <a:r>
              <a:rPr lang="pl-PL" baseline="0" dirty="0" smtClean="0"/>
              <a:t>” </a:t>
            </a:r>
            <a:r>
              <a:rPr lang="pl-PL" baseline="0" dirty="0" err="1" smtClean="0"/>
              <a:t>groups</a:t>
            </a:r>
            <a:r>
              <a:rPr lang="pl-PL" baseline="0" dirty="0" smtClean="0"/>
              <a:t>. It </a:t>
            </a:r>
            <a:r>
              <a:rPr lang="pl-PL" baseline="0" dirty="0" err="1" smtClean="0"/>
              <a:t>is</a:t>
            </a:r>
            <a:r>
              <a:rPr lang="pl-PL" baseline="0" dirty="0" smtClean="0"/>
              <a:t> </a:t>
            </a:r>
            <a:r>
              <a:rPr lang="pl-PL" baseline="0" dirty="0" err="1" smtClean="0"/>
              <a:t>particularly</a:t>
            </a:r>
            <a:r>
              <a:rPr lang="pl-PL" baseline="0" dirty="0" smtClean="0"/>
              <a:t> </a:t>
            </a:r>
            <a:r>
              <a:rPr lang="pl-PL" baseline="0" dirty="0" err="1" smtClean="0"/>
              <a:t>important</a:t>
            </a:r>
            <a:r>
              <a:rPr lang="pl-PL" baseline="0" dirty="0" smtClean="0"/>
              <a:t> </a:t>
            </a:r>
            <a:r>
              <a:rPr lang="pl-PL" baseline="0" dirty="0" err="1" smtClean="0"/>
              <a:t>when</a:t>
            </a:r>
            <a:r>
              <a:rPr lang="pl-PL" baseline="0" dirty="0" smtClean="0"/>
              <a:t> we </a:t>
            </a:r>
            <a:r>
              <a:rPr lang="pl-PL" baseline="0" dirty="0" err="1" smtClean="0"/>
              <a:t>look</a:t>
            </a:r>
            <a:r>
              <a:rPr lang="pl-PL" baseline="0" dirty="0" smtClean="0"/>
              <a:t> </a:t>
            </a:r>
            <a:r>
              <a:rPr lang="pl-PL" baseline="0" dirty="0" err="1" smtClean="0"/>
              <a:t>at</a:t>
            </a:r>
            <a:r>
              <a:rPr lang="pl-PL" baseline="0" dirty="0" smtClean="0"/>
              <a:t> the </a:t>
            </a:r>
            <a:r>
              <a:rPr lang="pl-PL" baseline="0" dirty="0" err="1" smtClean="0"/>
              <a:t>supply</a:t>
            </a:r>
            <a:r>
              <a:rPr lang="pl-PL" baseline="0" dirty="0" smtClean="0"/>
              <a:t> </a:t>
            </a:r>
            <a:r>
              <a:rPr lang="pl-PL" baseline="0" dirty="0" err="1" smtClean="0"/>
              <a:t>side</a:t>
            </a:r>
            <a:r>
              <a:rPr lang="pl-PL" baseline="0" dirty="0" smtClean="0"/>
              <a:t> of the </a:t>
            </a:r>
            <a:r>
              <a:rPr lang="pl-PL" baseline="0" dirty="0" err="1" smtClean="0"/>
              <a:t>labour</a:t>
            </a:r>
            <a:r>
              <a:rPr lang="pl-PL" baseline="0" dirty="0" smtClean="0"/>
              <a:t> market (</a:t>
            </a:r>
            <a:r>
              <a:rPr lang="pl-PL" baseline="0" dirty="0" err="1" smtClean="0"/>
              <a:t>demand</a:t>
            </a:r>
            <a:r>
              <a:rPr lang="pl-PL" baseline="0" dirty="0" smtClean="0"/>
              <a:t> for </a:t>
            </a:r>
            <a:r>
              <a:rPr lang="pl-PL" baseline="0" dirty="0" err="1" smtClean="0"/>
              <a:t>work</a:t>
            </a:r>
            <a:r>
              <a:rPr lang="pl-PL" baseline="0" dirty="0" smtClean="0"/>
              <a:t> </a:t>
            </a:r>
            <a:r>
              <a:rPr lang="pl-PL" baseline="0" dirty="0" err="1" smtClean="0"/>
              <a:t>is</a:t>
            </a:r>
            <a:r>
              <a:rPr lang="pl-PL" baseline="0" dirty="0" smtClean="0"/>
              <a:t> </a:t>
            </a:r>
            <a:r>
              <a:rPr lang="pl-PL" baseline="0" dirty="0" err="1" smtClean="0"/>
              <a:t>incresiang</a:t>
            </a:r>
            <a:endParaRPr lang="pl-PL" dirty="0"/>
          </a:p>
        </p:txBody>
      </p:sp>
      <p:sp>
        <p:nvSpPr>
          <p:cNvPr id="4" name="Symbol zastępczy numeru slajdu 3"/>
          <p:cNvSpPr>
            <a:spLocks noGrp="1"/>
          </p:cNvSpPr>
          <p:nvPr>
            <p:ph type="sldNum" sz="quarter" idx="10"/>
          </p:nvPr>
        </p:nvSpPr>
        <p:spPr/>
        <p:txBody>
          <a:bodyPr/>
          <a:lstStyle/>
          <a:p>
            <a:fld id="{6DF02AB3-4B93-0D4B-9E5F-105D658022C9}" type="slidenum">
              <a:rPr lang="pl-PL" smtClean="0"/>
              <a:t>5</a:t>
            </a:fld>
            <a:endParaRPr lang="pl-PL"/>
          </a:p>
        </p:txBody>
      </p:sp>
    </p:spTree>
    <p:extLst>
      <p:ext uri="{BB962C8B-B14F-4D97-AF65-F5344CB8AC3E}">
        <p14:creationId xmlns:p14="http://schemas.microsoft.com/office/powerpoint/2010/main" val="704838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3.emf"/><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emf"/><Relationship Id="rId3" Type="http://schemas.openxmlformats.org/officeDocument/2006/relationships/image" Target="../media/image8.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4" name="Image 1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688" y="2628900"/>
            <a:ext cx="2627312"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1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627313" cy="423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1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1175" y="431800"/>
            <a:ext cx="69215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13"/>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64388" y="6054725"/>
            <a:ext cx="17414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lang="en-US" smtClean="0"/>
              <a:t>Click to edit Master title style</a:t>
            </a:r>
            <a:endParaRPr lang="en-US" dirty="0"/>
          </a:p>
        </p:txBody>
      </p:sp>
      <p:sp>
        <p:nvSpPr>
          <p:cNvPr id="9" name="Subtitle 8"/>
          <p:cNvSpPr>
            <a:spLocks noGrp="1"/>
          </p:cNvSpPr>
          <p:nvPr>
            <p:ph type="subTitle" idx="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0" name="Date Placeholder 3"/>
          <p:cNvSpPr>
            <a:spLocks noGrp="1"/>
          </p:cNvSpPr>
          <p:nvPr>
            <p:ph type="dt" sz="half" idx="10"/>
          </p:nvPr>
        </p:nvSpPr>
        <p:spPr/>
        <p:txBody>
          <a:bodyPr/>
          <a:lstStyle>
            <a:lvl1pPr>
              <a:defRPr>
                <a:solidFill>
                  <a:schemeClr val="bg1"/>
                </a:solidFill>
              </a:defRPr>
            </a:lvl1pPr>
          </a:lstStyle>
          <a:p>
            <a:pPr>
              <a:defRPr/>
            </a:pPr>
            <a:fld id="{1C8B1459-5A5E-412C-AD23-AC445B6821D2}" type="datetimeFigureOut">
              <a:rPr lang="en-US" altLang="en-US"/>
              <a:pPr>
                <a:defRPr/>
              </a:pPr>
              <a:t>11.07.2016</a:t>
            </a:fld>
            <a:endParaRPr lang="en-US" altLang="en-US"/>
          </a:p>
        </p:txBody>
      </p:sp>
      <p:sp>
        <p:nvSpPr>
          <p:cNvPr id="11" name="Footer Placeholder 4"/>
          <p:cNvSpPr>
            <a:spLocks noGrp="1"/>
          </p:cNvSpPr>
          <p:nvPr>
            <p:ph type="ftr" sz="quarter" idx="11"/>
          </p:nvPr>
        </p:nvSpPr>
        <p:spPr/>
        <p:txBody>
          <a:bodyPr/>
          <a:lstStyle>
            <a:lvl1pPr>
              <a:defRPr>
                <a:solidFill>
                  <a:schemeClr val="bg1"/>
                </a:solidFill>
              </a:defRPr>
            </a:lvl1pPr>
          </a:lstStyle>
          <a:p>
            <a:pPr>
              <a:defRPr/>
            </a:pPr>
            <a:endParaRPr lang="en-US" altLang="en-US"/>
          </a:p>
        </p:txBody>
      </p:sp>
    </p:spTree>
    <p:extLst>
      <p:ext uri="{BB962C8B-B14F-4D97-AF65-F5344CB8AC3E}">
        <p14:creationId xmlns:p14="http://schemas.microsoft.com/office/powerpoint/2010/main" val="366388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Placeholder 1"/>
          <p:cNvSpPr>
            <a:spLocks noGrp="1"/>
          </p:cNvSpPr>
          <p:nvPr>
            <p:ph type="title"/>
          </p:nvPr>
        </p:nvSpPr>
        <p:spPr>
          <a:xfrm>
            <a:off x="1080000" y="237600"/>
            <a:ext cx="7416000" cy="1022400"/>
          </a:xfrm>
          <a:prstGeom prst="rect">
            <a:avLst/>
          </a:prstGeom>
        </p:spPr>
        <p:txBody>
          <a:bodyPr rtlCol="0">
            <a:noAutofit/>
          </a:bodyPr>
          <a:lstStyle>
            <a:lvl1pPr>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4B8C86AA-6B48-46A7-8BF1-4126AC95FABF}" type="datetimeFigureOut">
              <a:rPr lang="en-US" altLang="en-US"/>
              <a:pPr>
                <a:defRPr/>
              </a:pPr>
              <a:t>11.07.2016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073AC12E-E759-4E0C-A5E4-4C2481AD5F80}" type="slidenum">
              <a:rPr lang="en-US" altLang="en-US"/>
              <a:pPr>
                <a:defRPr/>
              </a:pPr>
              <a:t>‹nr›</a:t>
            </a:fld>
            <a:endParaRPr lang="en-US" altLang="en-US"/>
          </a:p>
        </p:txBody>
      </p:sp>
    </p:spTree>
    <p:extLst>
      <p:ext uri="{BB962C8B-B14F-4D97-AF65-F5344CB8AC3E}">
        <p14:creationId xmlns:p14="http://schemas.microsoft.com/office/powerpoint/2010/main" val="1285372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3"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3088" y="5327650"/>
            <a:ext cx="950912"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438" y="468313"/>
            <a:ext cx="69215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1260000" y="2928144"/>
            <a:ext cx="6624000" cy="1041311"/>
          </a:xfrm>
        </p:spPr>
        <p:txBody>
          <a:bodyPr>
            <a:spAutoFit/>
          </a:bodyPr>
          <a:lstStyle>
            <a:lvl1pPr algn="ctr">
              <a:lnSpc>
                <a:spcPts val="3700"/>
              </a:lnSpc>
              <a:defRPr sz="3700" b="0" i="0" cap="all" baseline="0">
                <a:solidFill>
                  <a:schemeClr val="bg1"/>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solidFill>
                  <a:schemeClr val="bg1"/>
                </a:solidFill>
              </a:defRPr>
            </a:lvl1pPr>
          </a:lstStyle>
          <a:p>
            <a:pPr>
              <a:defRPr/>
            </a:pPr>
            <a:fld id="{97B8FD23-1E8A-40D9-AE7D-CDC65B05FCDB}" type="datetimeFigureOut">
              <a:rPr lang="en-US" altLang="en-US"/>
              <a:pPr>
                <a:defRPr/>
              </a:pPr>
              <a:t>11.07.2016</a:t>
            </a:fld>
            <a:endParaRPr lang="en-US" altLang="en-US"/>
          </a:p>
        </p:txBody>
      </p:sp>
      <p:sp>
        <p:nvSpPr>
          <p:cNvPr id="6" name="Footer Placeholder 4"/>
          <p:cNvSpPr>
            <a:spLocks noGrp="1"/>
          </p:cNvSpPr>
          <p:nvPr>
            <p:ph type="ftr" sz="quarter" idx="11"/>
          </p:nvPr>
        </p:nvSpPr>
        <p:spPr/>
        <p:txBody>
          <a:bodyPr/>
          <a:lstStyle>
            <a:lvl1pPr>
              <a:defRPr>
                <a:solidFill>
                  <a:schemeClr val="bg1"/>
                </a:solidFill>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solidFill>
                  <a:schemeClr val="tx2"/>
                </a:solidFill>
              </a:defRPr>
            </a:lvl1pPr>
          </a:lstStyle>
          <a:p>
            <a:pPr>
              <a:defRPr/>
            </a:pPr>
            <a:fld id="{161FFEE4-FC9C-40E7-A236-41A946B50F11}" type="slidenum">
              <a:rPr lang="en-US" altLang="en-US"/>
              <a:pPr>
                <a:defRPr/>
              </a:pPr>
              <a:t>‹nr›</a:t>
            </a:fld>
            <a:endParaRPr lang="en-US" altLang="en-US"/>
          </a:p>
        </p:txBody>
      </p:sp>
    </p:spTree>
    <p:extLst>
      <p:ext uri="{BB962C8B-B14F-4D97-AF65-F5344CB8AC3E}">
        <p14:creationId xmlns:p14="http://schemas.microsoft.com/office/powerpoint/2010/main" val="33627270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2.png"/><Relationship Id="rId6"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Image 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193088" y="5327650"/>
            <a:ext cx="950912"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0"/>
          <p:cNvSpPr/>
          <p:nvPr/>
        </p:nvSpPr>
        <p:spPr bwMode="auto">
          <a:xfrm>
            <a:off x="503238" y="1306513"/>
            <a:ext cx="8154987" cy="0"/>
          </a:xfrm>
          <a:prstGeom prst="rect">
            <a:avLst/>
          </a:prstGeom>
          <a:noFill/>
          <a:ln w="6350" cap="flat" cmpd="sng" algn="ctr">
            <a:solidFill>
              <a:srgbClr val="727272"/>
            </a:solidFill>
            <a:prstDash val="solid"/>
            <a:miter lim="800000"/>
            <a:headEnd type="none" w="med" len="med"/>
            <a:tailEnd type="none" w="med" len="med"/>
          </a:ln>
          <a:effec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defRPr/>
            </a:pPr>
            <a:endParaRPr lang="fr-FR" altLang="en-US" sz="2000" smtClean="0">
              <a:latin typeface="Helvetica 65 Medium"/>
            </a:endParaRPr>
          </a:p>
        </p:txBody>
      </p:sp>
      <p:pic>
        <p:nvPicPr>
          <p:cNvPr id="1028" name="Image 7"/>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0063" y="287338"/>
            <a:ext cx="4587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Placeholder 12"/>
          <p:cNvSpPr>
            <a:spLocks noGrp="1"/>
          </p:cNvSpPr>
          <p:nvPr>
            <p:ph type="body" idx="1"/>
          </p:nvPr>
        </p:nvSpPr>
        <p:spPr bwMode="auto">
          <a:xfrm>
            <a:off x="468313" y="1601788"/>
            <a:ext cx="8218487"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Title Placeholder 1"/>
          <p:cNvSpPr>
            <a:spLocks noGrp="1"/>
          </p:cNvSpPr>
          <p:nvPr>
            <p:ph type="title"/>
          </p:nvPr>
        </p:nvSpPr>
        <p:spPr bwMode="auto">
          <a:xfrm>
            <a:off x="1079500" y="238125"/>
            <a:ext cx="74168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Slide title</a:t>
            </a:r>
            <a:br>
              <a:rPr lang="en-US" altLang="en-US" smtClean="0"/>
            </a:br>
            <a:r>
              <a:rPr lang="en-US" altLang="en-US" smtClean="0"/>
              <a:t>Slide title can be extended to two lines</a:t>
            </a:r>
          </a:p>
        </p:txBody>
      </p:sp>
      <p:sp>
        <p:nvSpPr>
          <p:cNvPr id="26" name="Date Placeholder 3"/>
          <p:cNvSpPr>
            <a:spLocks noGrp="1"/>
          </p:cNvSpPr>
          <p:nvPr>
            <p:ph type="dt" sz="half" idx="2"/>
          </p:nvPr>
        </p:nvSpPr>
        <p:spPr>
          <a:xfrm>
            <a:off x="403225" y="6411913"/>
            <a:ext cx="900113" cy="244475"/>
          </a:xfrm>
          <a:prstGeom prst="rect">
            <a:avLst/>
          </a:prstGeom>
        </p:spPr>
        <p:txBody>
          <a:bodyPr vert="horz" wrap="square" lIns="91440" tIns="45720" rIns="91440" bIns="45720" numCol="1" anchor="t" anchorCtr="0" compatLnSpc="1">
            <a:prstTxWarp prst="textNoShape">
              <a:avLst/>
            </a:prstTxWarp>
          </a:bodyPr>
          <a:lstStyle>
            <a:lvl1pPr>
              <a:defRPr sz="1000">
                <a:solidFill>
                  <a:srgbClr val="727272"/>
                </a:solidFill>
              </a:defRPr>
            </a:lvl1pPr>
          </a:lstStyle>
          <a:p>
            <a:pPr>
              <a:defRPr/>
            </a:pPr>
            <a:fld id="{38EA0DE5-71EC-4A39-9CB6-26F022A438D2}" type="datetimeFigureOut">
              <a:rPr lang="en-US" altLang="en-US"/>
              <a:pPr>
                <a:defRPr/>
              </a:pPr>
              <a:t>11.07.2016</a:t>
            </a:fld>
            <a:endParaRPr lang="en-US" altLang="en-US"/>
          </a:p>
        </p:txBody>
      </p:sp>
      <p:sp>
        <p:nvSpPr>
          <p:cNvPr id="27" name="Footer Placeholder 4"/>
          <p:cNvSpPr>
            <a:spLocks noGrp="1"/>
          </p:cNvSpPr>
          <p:nvPr>
            <p:ph type="ftr" sz="quarter" idx="3"/>
          </p:nvPr>
        </p:nvSpPr>
        <p:spPr>
          <a:xfrm>
            <a:off x="1368425" y="6411913"/>
            <a:ext cx="4679950" cy="244475"/>
          </a:xfrm>
          <a:prstGeom prst="rect">
            <a:avLst/>
          </a:prstGeom>
        </p:spPr>
        <p:txBody>
          <a:bodyPr vert="horz" wrap="square" lIns="91440" tIns="45720" rIns="91440" bIns="45720" numCol="1" anchor="t" anchorCtr="0" compatLnSpc="1">
            <a:prstTxWarp prst="textNoShape">
              <a:avLst/>
            </a:prstTxWarp>
          </a:bodyPr>
          <a:lstStyle>
            <a:lvl1pPr>
              <a:defRPr sz="1000">
                <a:solidFill>
                  <a:srgbClr val="727272"/>
                </a:solidFill>
              </a:defRPr>
            </a:lvl1pPr>
          </a:lstStyle>
          <a:p>
            <a:pPr>
              <a:defRPr/>
            </a:pPr>
            <a:endParaRPr lang="en-US" altLang="en-US"/>
          </a:p>
        </p:txBody>
      </p:sp>
      <p:sp>
        <p:nvSpPr>
          <p:cNvPr id="41" name="Slide Number Placeholder 5"/>
          <p:cNvSpPr>
            <a:spLocks noGrp="1"/>
          </p:cNvSpPr>
          <p:nvPr>
            <p:ph type="sldNum" sz="quarter" idx="4"/>
          </p:nvPr>
        </p:nvSpPr>
        <p:spPr>
          <a:xfrm>
            <a:off x="8640763" y="6411913"/>
            <a:ext cx="341312" cy="244475"/>
          </a:xfrm>
          <a:prstGeom prst="rect">
            <a:avLst/>
          </a:prstGeom>
        </p:spPr>
        <p:txBody>
          <a:bodyPr vert="horz" wrap="none" lIns="91440" tIns="45720" rIns="91440" bIns="45720" numCol="1" anchor="t" anchorCtr="0" compatLnSpc="1">
            <a:prstTxWarp prst="textNoShape">
              <a:avLst/>
            </a:prstTxWarp>
          </a:bodyPr>
          <a:lstStyle>
            <a:lvl1pPr algn="r">
              <a:defRPr sz="1000">
                <a:solidFill>
                  <a:schemeClr val="bg1"/>
                </a:solidFill>
              </a:defRPr>
            </a:lvl1pPr>
          </a:lstStyle>
          <a:p>
            <a:pPr>
              <a:defRPr/>
            </a:pPr>
            <a:fld id="{30F1DBD1-FA69-457F-B49D-D78E6B5C2585}" type="slidenum">
              <a:rPr lang="en-US" altLang="en-US"/>
              <a:pPr>
                <a:defRPr/>
              </a:pPr>
              <a:t>‹nr›</a:t>
            </a:fld>
            <a:endParaRPr lang="en-US" altLang="en-US"/>
          </a:p>
        </p:txBody>
      </p:sp>
    </p:spTree>
  </p:cSld>
  <p:clrMap bg1="lt1" tx1="dk1" bg2="lt2" tx2="dk2" accent1="accent1" accent2="accent2" accent3="accent3" accent4="accent4" accent5="accent5" accent6="accent6" hlink="hlink" folHlink="folHlink"/>
  <p:sldLayoutIdLst>
    <p:sldLayoutId id="2147483818" r:id="rId1"/>
    <p:sldLayoutId id="2147483817" r:id="rId2"/>
    <p:sldLayoutId id="2147483819" r:id="rId3"/>
  </p:sldLayoutIdLst>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pitchFamily="34" charset="0"/>
        </a:defRPr>
      </a:lvl2pPr>
      <a:lvl3pPr algn="l" rtl="0" eaLnBrk="0" fontAlgn="base" hangingPunct="0">
        <a:spcBef>
          <a:spcPct val="0"/>
        </a:spcBef>
        <a:spcAft>
          <a:spcPct val="0"/>
        </a:spcAft>
        <a:defRPr sz="3200">
          <a:solidFill>
            <a:schemeClr val="tx1"/>
          </a:solidFill>
          <a:latin typeface="Arial" pitchFamily="34" charset="0"/>
        </a:defRPr>
      </a:lvl3pPr>
      <a:lvl4pPr algn="l" rtl="0" eaLnBrk="0" fontAlgn="base" hangingPunct="0">
        <a:spcBef>
          <a:spcPct val="0"/>
        </a:spcBef>
        <a:spcAft>
          <a:spcPct val="0"/>
        </a:spcAft>
        <a:defRPr sz="3200">
          <a:solidFill>
            <a:schemeClr val="tx1"/>
          </a:solidFill>
          <a:latin typeface="Arial" pitchFamily="34" charset="0"/>
        </a:defRPr>
      </a:lvl4pPr>
      <a:lvl5pPr algn="l" rtl="0" eaLnBrk="0" fontAlgn="base" hangingPunct="0">
        <a:spcBef>
          <a:spcPct val="0"/>
        </a:spcBef>
        <a:spcAft>
          <a:spcPct val="0"/>
        </a:spcAft>
        <a:defRPr sz="3200">
          <a:solidFill>
            <a:schemeClr val="tx1"/>
          </a:solidFill>
          <a:latin typeface="Arial" pitchFamily="34" charset="0"/>
        </a:defRPr>
      </a:lvl5pPr>
      <a:lvl6pPr marL="457200" algn="l" rtl="0" fontAlgn="base">
        <a:spcBef>
          <a:spcPct val="0"/>
        </a:spcBef>
        <a:spcAft>
          <a:spcPct val="0"/>
        </a:spcAft>
        <a:defRPr sz="3200">
          <a:solidFill>
            <a:schemeClr val="tx1"/>
          </a:solidFill>
          <a:latin typeface="Arial" pitchFamily="34" charset="0"/>
        </a:defRPr>
      </a:lvl6pPr>
      <a:lvl7pPr marL="914400" algn="l" rtl="0" fontAlgn="base">
        <a:spcBef>
          <a:spcPct val="0"/>
        </a:spcBef>
        <a:spcAft>
          <a:spcPct val="0"/>
        </a:spcAft>
        <a:defRPr sz="3200">
          <a:solidFill>
            <a:schemeClr val="tx1"/>
          </a:solidFill>
          <a:latin typeface="Arial" pitchFamily="34" charset="0"/>
        </a:defRPr>
      </a:lvl7pPr>
      <a:lvl8pPr marL="1371600" algn="l" rtl="0" fontAlgn="base">
        <a:spcBef>
          <a:spcPct val="0"/>
        </a:spcBef>
        <a:spcAft>
          <a:spcPct val="0"/>
        </a:spcAft>
        <a:defRPr sz="3200">
          <a:solidFill>
            <a:schemeClr val="tx1"/>
          </a:solidFill>
          <a:latin typeface="Arial" pitchFamily="34" charset="0"/>
        </a:defRPr>
      </a:lvl8pPr>
      <a:lvl9pPr marL="1828800" algn="l" rtl="0" fontAlgn="base">
        <a:spcBef>
          <a:spcPct val="0"/>
        </a:spcBef>
        <a:spcAft>
          <a:spcPct val="0"/>
        </a:spcAft>
        <a:defRPr sz="3200">
          <a:solidFill>
            <a:schemeClr val="tx1"/>
          </a:solidFill>
          <a:latin typeface="Arial" pitchFamily="34" charset="0"/>
        </a:defRPr>
      </a:lvl9pPr>
    </p:titleStyle>
    <p:bodyStyle>
      <a:lvl1pPr marL="341313" indent="-341313" algn="l" rtl="0" eaLnBrk="0" fontAlgn="base" hangingPunct="0">
        <a:spcBef>
          <a:spcPts val="763"/>
        </a:spcBef>
        <a:spcAft>
          <a:spcPct val="0"/>
        </a:spcAft>
        <a:buClr>
          <a:schemeClr val="tx1"/>
        </a:buClr>
        <a:buFont typeface="Arial" pitchFamily="34" charset="0"/>
        <a:buChar char="•"/>
        <a:defRPr sz="3200" kern="1200">
          <a:solidFill>
            <a:schemeClr val="tx1"/>
          </a:solidFill>
          <a:latin typeface="+mn-lt"/>
          <a:ea typeface="+mn-ea"/>
          <a:cs typeface="+mn-cs"/>
        </a:defRPr>
      </a:lvl1pPr>
      <a:lvl2pPr marL="741363" indent="-284163" algn="l" rtl="0" eaLnBrk="0" fontAlgn="base" hangingPunct="0">
        <a:spcBef>
          <a:spcPts val="675"/>
        </a:spcBef>
        <a:spcAft>
          <a:spcPct val="0"/>
        </a:spcAft>
        <a:buClr>
          <a:schemeClr val="tx1"/>
        </a:buClr>
        <a:buFont typeface="Arial" pitchFamily="34" charset="0"/>
        <a:buChar char="–"/>
        <a:defRPr sz="2800" kern="1200">
          <a:solidFill>
            <a:schemeClr val="tx1"/>
          </a:solidFill>
          <a:latin typeface="+mn-lt"/>
          <a:ea typeface="+mn-ea"/>
          <a:cs typeface="+mn-cs"/>
        </a:defRPr>
      </a:lvl2pPr>
      <a:lvl3pPr marL="1144588" indent="-230188" algn="l" rtl="0" eaLnBrk="0" fontAlgn="base" hangingPunct="0">
        <a:spcBef>
          <a:spcPts val="575"/>
        </a:spcBef>
        <a:spcAft>
          <a:spcPct val="0"/>
        </a:spcAft>
        <a:buClr>
          <a:schemeClr val="tx1"/>
        </a:buClr>
        <a:buFont typeface="Arial" pitchFamily="34" charset="0"/>
        <a:buChar char="•"/>
        <a:defRPr sz="2400" kern="1200">
          <a:solidFill>
            <a:schemeClr val="tx1"/>
          </a:solidFill>
          <a:latin typeface="+mn-lt"/>
          <a:ea typeface="+mn-ea"/>
          <a:cs typeface="+mn-cs"/>
        </a:defRPr>
      </a:lvl3pPr>
      <a:lvl4pPr marL="1601788" indent="-230188" algn="l" rtl="0" eaLnBrk="0" fontAlgn="base" hangingPunct="0">
        <a:spcBef>
          <a:spcPts val="475"/>
        </a:spcBef>
        <a:spcAft>
          <a:spcPct val="0"/>
        </a:spcAft>
        <a:buClr>
          <a:schemeClr val="tx1"/>
        </a:buClr>
        <a:buFont typeface="Arial" pitchFamily="34" charset="0"/>
        <a:buChar char="–"/>
        <a:defRPr sz="2000" kern="1200">
          <a:solidFill>
            <a:schemeClr val="tx1"/>
          </a:solidFill>
          <a:latin typeface="+mn-lt"/>
          <a:ea typeface="+mn-ea"/>
          <a:cs typeface="+mn-cs"/>
        </a:defRPr>
      </a:lvl4pPr>
      <a:lvl5pPr marL="2058988" indent="-230188" algn="l" rtl="0" eaLnBrk="0" fontAlgn="base" hangingPunct="0">
        <a:spcBef>
          <a:spcPts val="475"/>
        </a:spcBef>
        <a:spcAft>
          <a:spcPct val="0"/>
        </a:spcAft>
        <a:buClr>
          <a:schemeClr val="tx1"/>
        </a:buClr>
        <a:buFont typeface="Arial" pitchFamily="34" charset="0"/>
        <a:buChar char="»"/>
        <a:defRPr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372231" y="2058605"/>
            <a:ext cx="6299200" cy="1246495"/>
          </a:xfrm>
        </p:spPr>
        <p:txBody>
          <a:bodyPr/>
          <a:lstStyle/>
          <a:p>
            <a:pPr algn="ctr" eaLnBrk="1" hangingPunct="1"/>
            <a:r>
              <a:rPr lang="en-US" sz="3200" b="1" dirty="0"/>
              <a:t>Local Job Creation: </a:t>
            </a:r>
            <a:br>
              <a:rPr lang="en-US" sz="3200" b="1" dirty="0"/>
            </a:br>
            <a:r>
              <a:rPr lang="en-US" sz="3200" b="1" dirty="0" err="1" smtClean="0"/>
              <a:t>Polska</a:t>
            </a:r>
            <a:r>
              <a:rPr lang="en-US" sz="3200" b="1" dirty="0" smtClean="0"/>
              <a:t> </a:t>
            </a:r>
            <a:endParaRPr lang="en-US" altLang="en-US" sz="3200" b="1" cap="none" dirty="0" smtClean="0">
              <a:latin typeface="Helvetica" pitchFamily="34" charset="0"/>
            </a:endParaRPr>
          </a:p>
        </p:txBody>
      </p:sp>
      <p:sp>
        <p:nvSpPr>
          <p:cNvPr id="5123" name="Rectangle 4"/>
          <p:cNvSpPr>
            <a:spLocks noChangeArrowheads="1"/>
          </p:cNvSpPr>
          <p:nvPr/>
        </p:nvSpPr>
        <p:spPr bwMode="auto">
          <a:xfrm>
            <a:off x="2195736" y="3645024"/>
            <a:ext cx="4824536" cy="1365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763"/>
              </a:spcBef>
              <a:buClr>
                <a:schemeClr val="tx1"/>
              </a:buClr>
              <a:buFont typeface="Arial" pitchFamily="34" charset="0"/>
              <a:buChar char="•"/>
              <a:defRPr sz="3200">
                <a:solidFill>
                  <a:schemeClr val="tx1"/>
                </a:solidFill>
                <a:latin typeface="Georgia" pitchFamily="18" charset="0"/>
              </a:defRPr>
            </a:lvl1pPr>
            <a:lvl2pPr marL="742950" indent="-285750" eaLnBrk="0" hangingPunct="0">
              <a:spcBef>
                <a:spcPts val="675"/>
              </a:spcBef>
              <a:buClr>
                <a:schemeClr val="tx1"/>
              </a:buClr>
              <a:buFont typeface="Arial" pitchFamily="34" charset="0"/>
              <a:buChar char="–"/>
              <a:defRPr sz="2800">
                <a:solidFill>
                  <a:schemeClr val="tx1"/>
                </a:solidFill>
                <a:latin typeface="Georgia" pitchFamily="18" charset="0"/>
              </a:defRPr>
            </a:lvl2pPr>
            <a:lvl3pPr marL="1143000" indent="-228600" eaLnBrk="0" hangingPunct="0">
              <a:spcBef>
                <a:spcPts val="575"/>
              </a:spcBef>
              <a:buClr>
                <a:schemeClr val="tx1"/>
              </a:buClr>
              <a:buFont typeface="Arial" pitchFamily="34" charset="0"/>
              <a:buChar char="•"/>
              <a:defRPr sz="2400">
                <a:solidFill>
                  <a:schemeClr val="tx1"/>
                </a:solidFill>
                <a:latin typeface="Georgia" pitchFamily="18" charset="0"/>
              </a:defRPr>
            </a:lvl3pPr>
            <a:lvl4pPr marL="1600200" indent="-228600" eaLnBrk="0" hangingPunct="0">
              <a:spcBef>
                <a:spcPts val="475"/>
              </a:spcBef>
              <a:buClr>
                <a:schemeClr val="tx1"/>
              </a:buClr>
              <a:buFont typeface="Arial" pitchFamily="34" charset="0"/>
              <a:buChar char="–"/>
              <a:defRPr sz="2000">
                <a:solidFill>
                  <a:schemeClr val="tx1"/>
                </a:solidFill>
                <a:latin typeface="Georgia" pitchFamily="18" charset="0"/>
              </a:defRPr>
            </a:lvl4pPr>
            <a:lvl5pPr marL="2057400" indent="-228600" eaLnBrk="0" hangingPunct="0">
              <a:spcBef>
                <a:spcPts val="475"/>
              </a:spcBef>
              <a:buClr>
                <a:schemeClr val="tx1"/>
              </a:buClr>
              <a:buFont typeface="Arial" pitchFamily="34" charset="0"/>
              <a:buChar char="»"/>
              <a:defRPr sz="2000">
                <a:solidFill>
                  <a:schemeClr val="tx1"/>
                </a:solidFill>
                <a:latin typeface="Georgia" pitchFamily="18" charset="0"/>
              </a:defRPr>
            </a:lvl5pPr>
            <a:lvl6pPr marL="25146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6pPr>
            <a:lvl7pPr marL="29718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7pPr>
            <a:lvl8pPr marL="34290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8pPr>
            <a:lvl9pPr marL="38862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9pPr>
          </a:lstStyle>
          <a:p>
            <a:pPr eaLnBrk="1" fontAlgn="auto" hangingPunct="1">
              <a:spcAft>
                <a:spcPts val="0"/>
              </a:spcAft>
              <a:buNone/>
              <a:defRPr/>
            </a:pPr>
            <a:r>
              <a:rPr lang="pl-PL" sz="1800" b="1" dirty="0" smtClean="0">
                <a:solidFill>
                  <a:schemeClr val="bg1"/>
                </a:solidFill>
              </a:rPr>
              <a:t>Kluczowe wnioski i zalecenia wynikające z</a:t>
            </a:r>
            <a:r>
              <a:rPr lang="pl-PL" sz="1800" b="1" dirty="0" smtClean="0">
                <a:solidFill>
                  <a:schemeClr val="bg1"/>
                </a:solidFill>
              </a:rPr>
              <a:t> projektu</a:t>
            </a:r>
            <a:endParaRPr lang="pl-PL" sz="1800" b="1" dirty="0" smtClean="0">
              <a:solidFill>
                <a:schemeClr val="bg1"/>
              </a:solidFill>
            </a:endParaRPr>
          </a:p>
          <a:p>
            <a:pPr eaLnBrk="1" fontAlgn="auto" hangingPunct="1">
              <a:spcAft>
                <a:spcPts val="0"/>
              </a:spcAft>
              <a:buNone/>
              <a:defRPr/>
            </a:pPr>
            <a:r>
              <a:rPr lang="en-US" sz="1800" b="1" dirty="0" smtClean="0">
                <a:solidFill>
                  <a:schemeClr val="bg1"/>
                </a:solidFill>
              </a:rPr>
              <a:t>OECD </a:t>
            </a:r>
            <a:r>
              <a:rPr lang="en-US" sz="1800" b="1" dirty="0">
                <a:solidFill>
                  <a:schemeClr val="bg1"/>
                </a:solidFill>
              </a:rPr>
              <a:t>LEED Local Job Creation Project </a:t>
            </a:r>
          </a:p>
          <a:p>
            <a:pPr eaLnBrk="1" fontAlgn="auto" hangingPunct="1">
              <a:spcAft>
                <a:spcPts val="0"/>
              </a:spcAft>
              <a:buNone/>
              <a:defRPr/>
            </a:pPr>
            <a:r>
              <a:rPr lang="en-US" sz="1600" b="1" dirty="0" smtClean="0">
                <a:solidFill>
                  <a:schemeClr val="bg1"/>
                </a:solidFill>
              </a:rPr>
              <a:t>12 </a:t>
            </a:r>
            <a:r>
              <a:rPr lang="en-US" sz="1600" b="1" dirty="0" err="1" smtClean="0">
                <a:solidFill>
                  <a:schemeClr val="bg1"/>
                </a:solidFill>
              </a:rPr>
              <a:t>lipca</a:t>
            </a:r>
            <a:r>
              <a:rPr lang="en-US" sz="1600" b="1" dirty="0" smtClean="0">
                <a:solidFill>
                  <a:schemeClr val="bg1"/>
                </a:solidFill>
              </a:rPr>
              <a:t>, </a:t>
            </a:r>
            <a:r>
              <a:rPr lang="en-US" sz="1600" b="1" dirty="0" smtClean="0">
                <a:solidFill>
                  <a:schemeClr val="bg1"/>
                </a:solidFill>
              </a:rPr>
              <a:t>2016</a:t>
            </a:r>
            <a:endParaRPr lang="en-US" sz="1600"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buNone/>
            </a:pPr>
            <a:r>
              <a:rPr lang="pl-PL" sz="1800" b="1" dirty="0" smtClean="0"/>
              <a:t>Włączenie społeczne	</a:t>
            </a:r>
            <a:endParaRPr lang="pl-PL" sz="1800" dirty="0" smtClean="0"/>
          </a:p>
          <a:p>
            <a:pPr lvl="0"/>
            <a:r>
              <a:rPr lang="pl-PL" sz="1800" dirty="0" smtClean="0"/>
              <a:t>Ograniczenie luk w dostępie do usług publicznych służb zatrudnienia dla osób w najtrudniejszej sytuacji, szczególnie przypisanych do trzeciego profilu pomocy</a:t>
            </a:r>
          </a:p>
          <a:p>
            <a:pPr lvl="0"/>
            <a:r>
              <a:rPr lang="pl-PL" sz="1800" dirty="0" smtClean="0"/>
              <a:t>Poprawa dostępu do usług opiekuńczych, w szczególności dla dzieci do lat 3. </a:t>
            </a:r>
          </a:p>
          <a:p>
            <a:endParaRPr lang="pl-PL" sz="1800" dirty="0"/>
          </a:p>
        </p:txBody>
      </p:sp>
      <p:sp>
        <p:nvSpPr>
          <p:cNvPr id="3" name="Tytuł 2"/>
          <p:cNvSpPr>
            <a:spLocks noGrp="1"/>
          </p:cNvSpPr>
          <p:nvPr>
            <p:ph type="title"/>
          </p:nvPr>
        </p:nvSpPr>
        <p:spPr>
          <a:xfrm>
            <a:off x="1043608" y="260648"/>
            <a:ext cx="7416000" cy="1022400"/>
          </a:xfrm>
        </p:spPr>
        <p:txBody>
          <a:bodyPr/>
          <a:lstStyle/>
          <a:p>
            <a:r>
              <a:rPr lang="pl-PL" dirty="0"/>
              <a:t>Zalecenia</a:t>
            </a:r>
            <a:endParaRPr lang="pl-PL" dirty="0"/>
          </a:p>
        </p:txBody>
      </p:sp>
    </p:spTree>
    <p:extLst>
      <p:ext uri="{BB962C8B-B14F-4D97-AF65-F5344CB8AC3E}">
        <p14:creationId xmlns:p14="http://schemas.microsoft.com/office/powerpoint/2010/main" val="2160090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ctrTitle"/>
          </p:nvPr>
        </p:nvSpPr>
        <p:spPr>
          <a:xfrm>
            <a:off x="1368000" y="3058950"/>
            <a:ext cx="6300000" cy="688650"/>
          </a:xfrm>
        </p:spPr>
        <p:txBody>
          <a:bodyPr/>
          <a:lstStyle/>
          <a:p>
            <a:r>
              <a:rPr lang="pl-PL" dirty="0" smtClean="0"/>
              <a:t>Dziękuję za uwagę!</a:t>
            </a:r>
            <a:endParaRPr lang="pl-PL" dirty="0"/>
          </a:p>
        </p:txBody>
      </p:sp>
      <p:sp>
        <p:nvSpPr>
          <p:cNvPr id="7" name="Podtytuł 6"/>
          <p:cNvSpPr>
            <a:spLocks noGrp="1"/>
          </p:cNvSpPr>
          <p:nvPr>
            <p:ph type="subTitle" idx="1"/>
          </p:nvPr>
        </p:nvSpPr>
        <p:spPr>
          <a:xfrm>
            <a:off x="1368000" y="3805200"/>
            <a:ext cx="6300000" cy="865194"/>
          </a:xfrm>
        </p:spPr>
        <p:txBody>
          <a:bodyPr/>
          <a:lstStyle/>
          <a:p>
            <a:r>
              <a:rPr lang="pl-PL" dirty="0" smtClean="0"/>
              <a:t>Piotr Stronkowski</a:t>
            </a:r>
          </a:p>
          <a:p>
            <a:endParaRPr lang="pl-PL" dirty="0"/>
          </a:p>
          <a:p>
            <a:r>
              <a:rPr lang="pl-PL" dirty="0" err="1" smtClean="0"/>
              <a:t>pstronkowski@wp.pl</a:t>
            </a:r>
            <a:endParaRPr lang="pl-PL" dirty="0"/>
          </a:p>
        </p:txBody>
      </p:sp>
    </p:spTree>
    <p:extLst>
      <p:ext uri="{BB962C8B-B14F-4D97-AF65-F5344CB8AC3E}">
        <p14:creationId xmlns:p14="http://schemas.microsoft.com/office/powerpoint/2010/main" val="309260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456598825"/>
              </p:ext>
            </p:extLst>
          </p:nvPr>
        </p:nvGraphicFramePr>
        <p:xfrm>
          <a:off x="468313" y="1601788"/>
          <a:ext cx="8218487"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GB" dirty="0" err="1" smtClean="0"/>
              <a:t>Elastyczność</a:t>
            </a:r>
            <a:endParaRPr lang="en-GB" dirty="0"/>
          </a:p>
        </p:txBody>
      </p:sp>
    </p:spTree>
    <p:extLst>
      <p:ext uri="{BB962C8B-B14F-4D97-AF65-F5344CB8AC3E}">
        <p14:creationId xmlns:p14="http://schemas.microsoft.com/office/powerpoint/2010/main" val="40202603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Graphic spid="4" grpId="2">
        <p:bldAsOne/>
      </p:bldGraphic>
      <p:bldGraphic spid="4" grpId="3">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15616" y="260648"/>
            <a:ext cx="7416000" cy="1022400"/>
          </a:xfrm>
        </p:spPr>
        <p:txBody>
          <a:bodyPr/>
          <a:lstStyle/>
          <a:p>
            <a:r>
              <a:rPr lang="pl-PL" sz="2400" dirty="0" smtClean="0"/>
              <a:t>Mechanizmy </a:t>
            </a:r>
            <a:r>
              <a:rPr lang="pl-PL" sz="2400" dirty="0" smtClean="0"/>
              <a:t>adaptacji </a:t>
            </a:r>
            <a:br>
              <a:rPr lang="pl-PL" sz="2400" dirty="0" smtClean="0"/>
            </a:br>
            <a:r>
              <a:rPr lang="pl-PL" sz="2400" dirty="0" smtClean="0"/>
              <a:t>lokalnych polityk do potrzeb rynku pracy wymagają wzmocnienia</a:t>
            </a:r>
            <a:endParaRPr lang="pl-PL" sz="24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020578902"/>
              </p:ext>
            </p:extLst>
          </p:nvPr>
        </p:nvGraphicFramePr>
        <p:xfrm>
          <a:off x="468313" y="1601788"/>
          <a:ext cx="8218487"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747224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15616" y="260648"/>
            <a:ext cx="7416000" cy="1022400"/>
          </a:xfrm>
        </p:spPr>
        <p:txBody>
          <a:bodyPr/>
          <a:lstStyle/>
          <a:p>
            <a:r>
              <a:rPr lang="pl-PL" sz="2400" dirty="0" smtClean="0"/>
              <a:t>Nowelizacja ustawy o promocji zatrudnienia </a:t>
            </a:r>
            <a:br>
              <a:rPr lang="pl-PL" sz="2400" dirty="0" smtClean="0"/>
            </a:br>
            <a:r>
              <a:rPr lang="pl-PL" sz="2400" dirty="0" smtClean="0"/>
              <a:t>i instytucjach rynku pracy z 2014 r.</a:t>
            </a:r>
            <a:endParaRPr lang="pl-PL" sz="2400" dirty="0"/>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2707146605"/>
              </p:ext>
            </p:extLst>
          </p:nvPr>
        </p:nvGraphicFramePr>
        <p:xfrm>
          <a:off x="468313" y="1601788"/>
          <a:ext cx="8218487"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1957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15616" y="260648"/>
            <a:ext cx="7416000" cy="1022400"/>
          </a:xfrm>
        </p:spPr>
        <p:txBody>
          <a:bodyPr/>
          <a:lstStyle/>
          <a:p>
            <a:r>
              <a:rPr lang="pl-PL" sz="2400" dirty="0" smtClean="0"/>
              <a:t>Niewystarczające wsparcie dla grup w szczególnie trudnej sytuacji</a:t>
            </a:r>
            <a:endParaRPr lang="pl-PL" sz="2400" dirty="0"/>
          </a:p>
        </p:txBody>
      </p:sp>
      <p:sp>
        <p:nvSpPr>
          <p:cNvPr id="2" name="Symbol zastępczy zawartości 1"/>
          <p:cNvSpPr>
            <a:spLocks noGrp="1"/>
          </p:cNvSpPr>
          <p:nvPr>
            <p:ph idx="1"/>
          </p:nvPr>
        </p:nvSpPr>
        <p:spPr>
          <a:xfrm>
            <a:off x="395536" y="1916832"/>
            <a:ext cx="8218487" cy="4525962"/>
          </a:xfrm>
        </p:spPr>
        <p:txBody>
          <a:bodyPr/>
          <a:lstStyle/>
          <a:p>
            <a:r>
              <a:rPr lang="pl-PL" dirty="0" smtClean="0"/>
              <a:t>Brak szkoleń </a:t>
            </a:r>
            <a:r>
              <a:rPr lang="pl-PL" dirty="0"/>
              <a:t>dotyczących </a:t>
            </a:r>
            <a:r>
              <a:rPr lang="pl-PL" dirty="0" smtClean="0"/>
              <a:t>kompetencji podstawowych</a:t>
            </a:r>
            <a:endParaRPr lang="pl-PL" dirty="0" smtClean="0"/>
          </a:p>
          <a:p>
            <a:r>
              <a:rPr lang="pl-PL" dirty="0" smtClean="0"/>
              <a:t>Koncentracja na osobach w relatywnie lepszej sytuacji i ograniczenie dostępu do wsparcia dla osób w trudnej sytuacji</a:t>
            </a:r>
          </a:p>
          <a:p>
            <a:r>
              <a:rPr lang="pl-PL" dirty="0" smtClean="0"/>
              <a:t>Ograniczona skala działań na rzecz integracji migrantów na rynku pracy</a:t>
            </a:r>
          </a:p>
        </p:txBody>
      </p:sp>
    </p:spTree>
    <p:extLst>
      <p:ext uri="{BB962C8B-B14F-4D97-AF65-F5344CB8AC3E}">
        <p14:creationId xmlns:p14="http://schemas.microsoft.com/office/powerpoint/2010/main" val="20086378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pl-PL" dirty="0" smtClean="0"/>
              <a:t>Ochotnicze Hufce Pracy</a:t>
            </a:r>
          </a:p>
          <a:p>
            <a:r>
              <a:rPr lang="pl-PL" dirty="0" smtClean="0"/>
              <a:t>Działające w obszarze kształcenia zawodowego i rynku pracy</a:t>
            </a:r>
          </a:p>
          <a:p>
            <a:r>
              <a:rPr lang="pl-PL" dirty="0" smtClean="0"/>
              <a:t>Prowadzące całościowe programy integracji zawodowej, obejmujące pomoc psychologiczną, doradztwo zawodowe, integrację społeczną, kształcenie zawodowe w miejscu pracy dla młodocianych, zagrożonych wypadnięciem z systemu edukacji</a:t>
            </a:r>
          </a:p>
        </p:txBody>
      </p:sp>
      <p:sp>
        <p:nvSpPr>
          <p:cNvPr id="3" name="Title 2"/>
          <p:cNvSpPr>
            <a:spLocks noGrp="1"/>
          </p:cNvSpPr>
          <p:nvPr>
            <p:ph type="title"/>
          </p:nvPr>
        </p:nvSpPr>
        <p:spPr/>
        <p:txBody>
          <a:bodyPr/>
          <a:lstStyle/>
          <a:p>
            <a:r>
              <a:rPr lang="en-GB" dirty="0" smtClean="0"/>
              <a:t>Dobr</a:t>
            </a:r>
            <a:r>
              <a:rPr lang="en-GB" dirty="0" smtClean="0"/>
              <a:t>a </a:t>
            </a:r>
            <a:r>
              <a:rPr lang="en-GB" dirty="0" err="1" smtClean="0"/>
              <a:t>praktyka</a:t>
            </a:r>
            <a:endParaRPr lang="en-GB" dirty="0"/>
          </a:p>
        </p:txBody>
      </p:sp>
    </p:spTree>
    <p:extLst>
      <p:ext uri="{BB962C8B-B14F-4D97-AF65-F5344CB8AC3E}">
        <p14:creationId xmlns:p14="http://schemas.microsoft.com/office/powerpoint/2010/main" val="2543151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buNone/>
            </a:pPr>
            <a:r>
              <a:rPr lang="pl-PL" sz="2000" b="1" dirty="0" smtClean="0"/>
              <a:t>Lepsze dostosowywanie programów i polityk do potrzeb lokalnej gospodarki</a:t>
            </a:r>
          </a:p>
          <a:p>
            <a:pPr lvl="0"/>
            <a:r>
              <a:rPr lang="pl-PL" sz="2000" dirty="0" smtClean="0"/>
              <a:t>Uważne monitorowanie reformy PSZ i wprowadzenie niezbędnych ulepszeń w celu ograniczenia niezamierzonych efektów i lepszego dostosowania działań do lokalnych warunków</a:t>
            </a:r>
          </a:p>
          <a:p>
            <a:pPr lvl="0"/>
            <a:r>
              <a:rPr lang="pl-PL" sz="2000" dirty="0" smtClean="0"/>
              <a:t>Poprawa koordynacji działań dotyczących zatrudnienia i kompetencji na poziomie lokalnym</a:t>
            </a:r>
          </a:p>
          <a:p>
            <a:pPr lvl="0"/>
            <a:r>
              <a:rPr lang="pl-PL" sz="2000" dirty="0" smtClean="0"/>
              <a:t>Poprawa dostępu i wykorzystania danych na poziomie </a:t>
            </a:r>
            <a:r>
              <a:rPr lang="pl-PL" sz="2000" dirty="0" err="1" smtClean="0"/>
              <a:t>sub</a:t>
            </a:r>
            <a:r>
              <a:rPr lang="pl-PL" sz="2000" dirty="0" smtClean="0"/>
              <a:t>-regionalnym i wzmacnianie kultury ewaluacji</a:t>
            </a:r>
          </a:p>
        </p:txBody>
      </p:sp>
      <p:sp>
        <p:nvSpPr>
          <p:cNvPr id="3" name="Tytuł 2"/>
          <p:cNvSpPr>
            <a:spLocks noGrp="1"/>
          </p:cNvSpPr>
          <p:nvPr>
            <p:ph type="title"/>
          </p:nvPr>
        </p:nvSpPr>
        <p:spPr/>
        <p:txBody>
          <a:bodyPr/>
          <a:lstStyle/>
          <a:p>
            <a:r>
              <a:rPr lang="pl-PL" dirty="0" smtClean="0"/>
              <a:t>Zalecenia</a:t>
            </a:r>
            <a:endParaRPr lang="pl-PL" dirty="0"/>
          </a:p>
        </p:txBody>
      </p:sp>
    </p:spTree>
    <p:extLst>
      <p:ext uri="{BB962C8B-B14F-4D97-AF65-F5344CB8AC3E}">
        <p14:creationId xmlns:p14="http://schemas.microsoft.com/office/powerpoint/2010/main" val="3695596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buNone/>
            </a:pPr>
            <a:r>
              <a:rPr lang="pl-PL" sz="2000" b="1" dirty="0" smtClean="0"/>
              <a:t>Zwiększenie wartości pracownikó</a:t>
            </a:r>
            <a:r>
              <a:rPr lang="pl-PL" sz="2000" b="1" dirty="0" smtClean="0"/>
              <a:t>w poprzez inwestycje w ich kompetencje</a:t>
            </a:r>
            <a:endParaRPr lang="pl-PL" sz="2000" dirty="0" smtClean="0"/>
          </a:p>
          <a:p>
            <a:pPr lvl="0"/>
            <a:r>
              <a:rPr lang="pl-PL" sz="2000" dirty="0" smtClean="0"/>
              <a:t>Lepsze reagowanie kształcenia zawodowego na potrzeby rynku pracy, m.in. </a:t>
            </a:r>
            <a:r>
              <a:rPr lang="pl-PL" sz="2000" dirty="0"/>
              <a:t>p</a:t>
            </a:r>
            <a:r>
              <a:rPr lang="pl-PL" sz="2000" dirty="0" smtClean="0"/>
              <a:t>oprzez większe zaangażowanie przedsiębiorców w projektowanie oferty kształcenia zawodowego i w proces kształcenia</a:t>
            </a:r>
            <a:endParaRPr lang="pl-PL" sz="2000" dirty="0" smtClean="0"/>
          </a:p>
          <a:p>
            <a:pPr lvl="0"/>
            <a:r>
              <a:rPr lang="pl-PL" sz="2000" dirty="0" smtClean="0"/>
              <a:t>Poszerzenie możliwości poprawy kompetencji podstawowych</a:t>
            </a:r>
            <a:endParaRPr lang="pl-PL" sz="2000" dirty="0" smtClean="0"/>
          </a:p>
        </p:txBody>
      </p:sp>
      <p:sp>
        <p:nvSpPr>
          <p:cNvPr id="3" name="Tytuł 2"/>
          <p:cNvSpPr>
            <a:spLocks noGrp="1"/>
          </p:cNvSpPr>
          <p:nvPr>
            <p:ph type="title"/>
          </p:nvPr>
        </p:nvSpPr>
        <p:spPr/>
        <p:txBody>
          <a:bodyPr/>
          <a:lstStyle/>
          <a:p>
            <a:r>
              <a:rPr lang="pl-PL" dirty="0"/>
              <a:t>Zalecenia</a:t>
            </a:r>
            <a:endParaRPr lang="en-GB" dirty="0"/>
          </a:p>
        </p:txBody>
      </p:sp>
    </p:spTree>
    <p:extLst>
      <p:ext uri="{BB962C8B-B14F-4D97-AF65-F5344CB8AC3E}">
        <p14:creationId xmlns:p14="http://schemas.microsoft.com/office/powerpoint/2010/main" val="1452486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buNone/>
            </a:pPr>
            <a:r>
              <a:rPr lang="pl-PL" sz="1800" b="1" dirty="0" smtClean="0"/>
              <a:t>Kierowanie działań do sektorów generujących zatrudnienie i inwestowanie w jakość miejsc pracy</a:t>
            </a:r>
            <a:endParaRPr lang="pl-PL" sz="1800" b="1" dirty="0" smtClean="0"/>
          </a:p>
          <a:p>
            <a:pPr lvl="0"/>
            <a:r>
              <a:rPr lang="pl-PL" sz="1800" dirty="0" smtClean="0"/>
              <a:t>Koncentracja na lepszym wykorzystaniu kompetencji pracowników i organizacji pracy w przedsiębiorstwach</a:t>
            </a:r>
          </a:p>
          <a:p>
            <a:pPr lvl="0"/>
            <a:r>
              <a:rPr lang="pl-PL" sz="1800" dirty="0" smtClean="0"/>
              <a:t>Promowanie rozwoju gospodarczego, który pozwala na włączania grup marginalizowanych, przyczynia się do poprawy jakości miejsc pracy, w tym także poprzez bardziej strategiczne wykorzystanie zamówień publicznych</a:t>
            </a:r>
          </a:p>
          <a:p>
            <a:pPr lvl="0"/>
            <a:r>
              <a:rPr lang="pl-PL" sz="1800" dirty="0" smtClean="0"/>
              <a:t>Zapewnienie młodzieży i dorosłym adekwatnych informacji zawodowej i poradnictwa zawodowego, uwzględniających potrzeby lokalnych rynków pracy</a:t>
            </a:r>
          </a:p>
        </p:txBody>
      </p:sp>
      <p:sp>
        <p:nvSpPr>
          <p:cNvPr id="3" name="Tytuł 2"/>
          <p:cNvSpPr>
            <a:spLocks noGrp="1"/>
          </p:cNvSpPr>
          <p:nvPr>
            <p:ph type="title"/>
          </p:nvPr>
        </p:nvSpPr>
        <p:spPr/>
        <p:txBody>
          <a:bodyPr/>
          <a:lstStyle/>
          <a:p>
            <a:r>
              <a:rPr lang="pl-PL" dirty="0"/>
              <a:t>Zalecenia</a:t>
            </a:r>
            <a:endParaRPr lang="pl-PL" dirty="0"/>
          </a:p>
        </p:txBody>
      </p:sp>
    </p:spTree>
    <p:extLst>
      <p:ext uri="{BB962C8B-B14F-4D97-AF65-F5344CB8AC3E}">
        <p14:creationId xmlns:p14="http://schemas.microsoft.com/office/powerpoint/2010/main" val="30624913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4970</TotalTime>
  <Words>1393</Words>
  <Application>Microsoft Macintosh PowerPoint</Application>
  <PresentationFormat>Pokaz na ekranie (4:3)</PresentationFormat>
  <Paragraphs>85</Paragraphs>
  <Slides>11</Slides>
  <Notes>5</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OECD_English_white</vt:lpstr>
      <vt:lpstr>Local Job Creation:  Polska </vt:lpstr>
      <vt:lpstr>Elastyczność</vt:lpstr>
      <vt:lpstr>Mechanizmy adaptacji  lokalnych polityk do potrzeb rynku pracy wymagają wzmocnienia</vt:lpstr>
      <vt:lpstr>Nowelizacja ustawy o promocji zatrudnienia  i instytucjach rynku pracy z 2014 r.</vt:lpstr>
      <vt:lpstr>Niewystarczające wsparcie dla grup w szczególnie trudnej sytuacji</vt:lpstr>
      <vt:lpstr>Dobra praktyka</vt:lpstr>
      <vt:lpstr>Zalecenia</vt:lpstr>
      <vt:lpstr>Zalecenia</vt:lpstr>
      <vt:lpstr>Zalecenia</vt:lpstr>
      <vt:lpstr>Zalecenia</vt:lpstr>
      <vt:lpstr>Dziękuję za uwagę!</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Taberkane_M</dc:creator>
  <cp:lastModifiedBy>Piotr Stronkowski</cp:lastModifiedBy>
  <cp:revision>147</cp:revision>
  <cp:lastPrinted>2015-07-02T09:24:25Z</cp:lastPrinted>
  <dcterms:created xsi:type="dcterms:W3CDTF">2012-10-30T08:45:23Z</dcterms:created>
  <dcterms:modified xsi:type="dcterms:W3CDTF">2016-07-12T05:34:19Z</dcterms:modified>
</cp:coreProperties>
</file>